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257" r:id="rId2"/>
    <p:sldId id="272" r:id="rId3"/>
    <p:sldId id="273" r:id="rId4"/>
    <p:sldId id="279" r:id="rId5"/>
    <p:sldId id="424" r:id="rId6"/>
    <p:sldId id="425" r:id="rId7"/>
    <p:sldId id="297" r:id="rId8"/>
    <p:sldId id="342" r:id="rId9"/>
    <p:sldId id="343" r:id="rId10"/>
    <p:sldId id="382" r:id="rId11"/>
    <p:sldId id="303" r:id="rId12"/>
    <p:sldId id="317" r:id="rId13"/>
    <p:sldId id="264" r:id="rId14"/>
    <p:sldId id="268" r:id="rId15"/>
    <p:sldId id="261" r:id="rId16"/>
    <p:sldId id="348" r:id="rId17"/>
    <p:sldId id="393" r:id="rId18"/>
    <p:sldId id="299" r:id="rId19"/>
    <p:sldId id="347" r:id="rId20"/>
    <p:sldId id="267" r:id="rId21"/>
    <p:sldId id="339" r:id="rId22"/>
    <p:sldId id="296" r:id="rId23"/>
    <p:sldId id="406" r:id="rId24"/>
    <p:sldId id="336" r:id="rId25"/>
    <p:sldId id="363" r:id="rId26"/>
    <p:sldId id="307" r:id="rId27"/>
    <p:sldId id="290" r:id="rId28"/>
    <p:sldId id="365" r:id="rId29"/>
    <p:sldId id="411" r:id="rId30"/>
    <p:sldId id="366" r:id="rId31"/>
    <p:sldId id="370" r:id="rId32"/>
    <p:sldId id="410" r:id="rId33"/>
    <p:sldId id="413" r:id="rId34"/>
    <p:sldId id="305" r:id="rId35"/>
    <p:sldId id="351" r:id="rId36"/>
    <p:sldId id="394" r:id="rId37"/>
    <p:sldId id="304" r:id="rId38"/>
    <p:sldId id="352" r:id="rId39"/>
    <p:sldId id="353" r:id="rId40"/>
    <p:sldId id="395" r:id="rId41"/>
    <p:sldId id="402" r:id="rId42"/>
    <p:sldId id="397" r:id="rId43"/>
    <p:sldId id="398" r:id="rId44"/>
    <p:sldId id="401" r:id="rId45"/>
    <p:sldId id="403" r:id="rId46"/>
    <p:sldId id="362" r:id="rId47"/>
    <p:sldId id="316" r:id="rId48"/>
    <p:sldId id="354" r:id="rId49"/>
    <p:sldId id="407" r:id="rId50"/>
    <p:sldId id="423" r:id="rId51"/>
    <p:sldId id="418" r:id="rId52"/>
    <p:sldId id="416" r:id="rId53"/>
    <p:sldId id="417" r:id="rId54"/>
    <p:sldId id="377" r:id="rId55"/>
    <p:sldId id="379" r:id="rId56"/>
    <p:sldId id="283" r:id="rId57"/>
    <p:sldId id="314" r:id="rId58"/>
    <p:sldId id="380" r:id="rId59"/>
    <p:sldId id="384" r:id="rId60"/>
    <p:sldId id="300" r:id="rId61"/>
    <p:sldId id="369" r:id="rId62"/>
    <p:sldId id="270" r:id="rId63"/>
    <p:sldId id="381" r:id="rId64"/>
    <p:sldId id="421" r:id="rId65"/>
    <p:sldId id="427" r:id="rId66"/>
    <p:sldId id="302" r:id="rId67"/>
  </p:sldIdLst>
  <p:sldSz cx="9144000" cy="6858000" type="screen4x3"/>
  <p:notesSz cx="666273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orient="horz" pos="709">
          <p15:clr>
            <a:srgbClr val="A4A3A4"/>
          </p15:clr>
        </p15:guide>
        <p15:guide id="3" orient="horz" pos="1389">
          <p15:clr>
            <a:srgbClr val="A4A3A4"/>
          </p15:clr>
        </p15:guide>
        <p15:guide id="4" orient="horz" pos="4292">
          <p15:clr>
            <a:srgbClr val="A4A3A4"/>
          </p15:clr>
        </p15:guide>
        <p15:guide id="5" pos="52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db" initials="p" lastIdx="0" clrIdx="0">
    <p:extLst>
      <p:ext uri="{19B8F6BF-5375-455C-9EA6-DF929625EA0E}">
        <p15:presenceInfo xmlns:p15="http://schemas.microsoft.com/office/powerpoint/2012/main" userId="pdb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27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83" autoAdjust="0"/>
    <p:restoredTop sz="96433" autoAdjust="0"/>
  </p:normalViewPr>
  <p:slideViewPr>
    <p:cSldViewPr>
      <p:cViewPr varScale="1">
        <p:scale>
          <a:sx n="83" d="100"/>
          <a:sy n="83" d="100"/>
        </p:scale>
        <p:origin x="1112" y="52"/>
      </p:cViewPr>
      <p:guideLst>
        <p:guide orient="horz" pos="4319"/>
        <p:guide orient="horz" pos="709"/>
        <p:guide orient="horz" pos="1389"/>
        <p:guide orient="horz" pos="4292"/>
        <p:guide pos="5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%20E&#286;&#304;T&#304;M%20FAK&#220;LTES&#304;%20DOSYASI\Akademik%20Genel%20Kurul%20Toplant&#305;lar&#305;\2016%20%20y&#305;l&#305;%20Akademik%20Genel%20Kurul%20Dosyas&#305;\Bilgisayar%20Destek%20Grubu%20Hizmetle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rgbClr val="FF996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0C7E-43D3-A862-C3F51A46C649}"/>
              </c:ext>
            </c:extLst>
          </c:dPt>
          <c:dPt>
            <c:idx val="1"/>
            <c:bubble3D val="0"/>
            <c:spPr>
              <a:solidFill>
                <a:srgbClr val="00FF9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C7E-43D3-A862-C3F51A46C649}"/>
              </c:ext>
            </c:extLst>
          </c:dPt>
          <c:dPt>
            <c:idx val="2"/>
            <c:bubble3D val="0"/>
            <c:spPr>
              <a:solidFill>
                <a:srgbClr val="FF5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C7E-43D3-A862-C3F51A46C649}"/>
              </c:ext>
            </c:extLst>
          </c:dPt>
          <c:dPt>
            <c:idx val="3"/>
            <c:bubble3D val="0"/>
            <c:spPr>
              <a:solidFill>
                <a:srgbClr val="FF669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C7E-43D3-A862-C3F51A46C649}"/>
              </c:ext>
            </c:extLst>
          </c:dPt>
          <c:dPt>
            <c:idx val="4"/>
            <c:bubble3D val="0"/>
            <c:spPr>
              <a:solidFill>
                <a:srgbClr val="99CC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C7E-43D3-A862-C3F51A46C649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C7E-43D3-A862-C3F51A46C649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0C7E-43D3-A862-C3F51A46C649}"/>
              </c:ext>
            </c:extLst>
          </c:dPt>
          <c:dPt>
            <c:idx val="7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0C7E-43D3-A862-C3F51A46C649}"/>
              </c:ext>
            </c:extLst>
          </c:dPt>
          <c:dLbls>
            <c:dLbl>
              <c:idx val="0"/>
              <c:layout>
                <c:manualLayout>
                  <c:x val="-0.13811365250283339"/>
                  <c:y val="0.176622772433531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0C7E-43D3-A862-C3F51A46C64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7653149087589347E-2"/>
                  <c:y val="-5.172586055141898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C7E-43D3-A862-C3F51A46C64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5530364738890391E-2"/>
                  <c:y val="-0.1271846127593185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0C7E-43D3-A862-C3F51A46C64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0391418463996348"/>
                  <c:y val="-6.859322343015279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0C7E-43D3-A862-C3F51A46C64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0146691149772284E-2"/>
                  <c:y val="8.600772335482233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C7E-43D3-A862-C3F51A46C64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0C7E-43D3-A862-C3F51A46C649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0C7E-43D3-A862-C3F51A46C649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12589871974085537"/>
                  <c:y val="0.141518209888078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0C7E-43D3-A862-C3F51A46C64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tr-T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Sheet1!$K$12:$K$19</c:f>
              <c:strCache>
                <c:ptCount val="8"/>
                <c:pt idx="0">
                  <c:v>Dekanlık</c:v>
                </c:pt>
                <c:pt idx="1">
                  <c:v>İÖB</c:v>
                </c:pt>
                <c:pt idx="2">
                  <c:v>OÖFMAE</c:v>
                </c:pt>
                <c:pt idx="3">
                  <c:v>EBB</c:v>
                </c:pt>
                <c:pt idx="4">
                  <c:v>BES</c:v>
                </c:pt>
                <c:pt idx="5">
                  <c:v>YDE</c:v>
                </c:pt>
                <c:pt idx="6">
                  <c:v>BÖTE</c:v>
                </c:pt>
                <c:pt idx="7">
                  <c:v>Sınıflar ve Lablar</c:v>
                </c:pt>
              </c:strCache>
            </c:strRef>
          </c:cat>
          <c:val>
            <c:numRef>
              <c:f>Sheet1!$L$12:$L$19</c:f>
              <c:numCache>
                <c:formatCode>General</c:formatCode>
                <c:ptCount val="8"/>
                <c:pt idx="0">
                  <c:v>280</c:v>
                </c:pt>
                <c:pt idx="1">
                  <c:v>137</c:v>
                </c:pt>
                <c:pt idx="2">
                  <c:v>206</c:v>
                </c:pt>
                <c:pt idx="3">
                  <c:v>296</c:v>
                </c:pt>
                <c:pt idx="4">
                  <c:v>105</c:v>
                </c:pt>
                <c:pt idx="5">
                  <c:v>0</c:v>
                </c:pt>
                <c:pt idx="6">
                  <c:v>0</c:v>
                </c:pt>
                <c:pt idx="7">
                  <c:v>177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C7E-43D3-A862-C3F51A46C64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887912" cy="496888"/>
          </a:xfrm>
          <a:prstGeom prst="rect">
            <a:avLst/>
          </a:prstGeom>
        </p:spPr>
        <p:txBody>
          <a:bodyPr vert="horz" lIns="90809" tIns="45405" rIns="90809" bIns="45405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3271" y="3"/>
            <a:ext cx="2887912" cy="496888"/>
          </a:xfrm>
          <a:prstGeom prst="rect">
            <a:avLst/>
          </a:prstGeom>
        </p:spPr>
        <p:txBody>
          <a:bodyPr vert="horz" lIns="90809" tIns="45405" rIns="90809" bIns="45405" rtlCol="0"/>
          <a:lstStyle>
            <a:lvl1pPr algn="r">
              <a:defRPr sz="1200"/>
            </a:lvl1pPr>
          </a:lstStyle>
          <a:p>
            <a:fld id="{978E167D-F05D-4288-BC89-0518D1F33533}" type="datetimeFigureOut">
              <a:rPr lang="tr-TR" smtClean="0"/>
              <a:pPr/>
              <a:t>23.12.2016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163"/>
            <a:ext cx="2887912" cy="496887"/>
          </a:xfrm>
          <a:prstGeom prst="rect">
            <a:avLst/>
          </a:prstGeom>
        </p:spPr>
        <p:txBody>
          <a:bodyPr vert="horz" lIns="90809" tIns="45405" rIns="90809" bIns="45405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3271" y="9428163"/>
            <a:ext cx="2887912" cy="496887"/>
          </a:xfrm>
          <a:prstGeom prst="rect">
            <a:avLst/>
          </a:prstGeom>
        </p:spPr>
        <p:txBody>
          <a:bodyPr vert="horz" lIns="90809" tIns="45405" rIns="90809" bIns="45405" rtlCol="0" anchor="b"/>
          <a:lstStyle>
            <a:lvl1pPr algn="r">
              <a:defRPr sz="1200"/>
            </a:lvl1pPr>
          </a:lstStyle>
          <a:p>
            <a:fld id="{C62D8D8A-EE75-4564-9ED5-04F94865C87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3552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887186" cy="496332"/>
          </a:xfrm>
          <a:prstGeom prst="rect">
            <a:avLst/>
          </a:prstGeom>
        </p:spPr>
        <p:txBody>
          <a:bodyPr vert="horz" lIns="92289" tIns="46144" rIns="92289" bIns="461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2" y="1"/>
            <a:ext cx="2887186" cy="496332"/>
          </a:xfrm>
          <a:prstGeom prst="rect">
            <a:avLst/>
          </a:prstGeom>
        </p:spPr>
        <p:txBody>
          <a:bodyPr vert="horz" lIns="92289" tIns="46144" rIns="92289" bIns="46144" rtlCol="0"/>
          <a:lstStyle>
            <a:lvl1pPr algn="r">
              <a:defRPr sz="1200"/>
            </a:lvl1pPr>
          </a:lstStyle>
          <a:p>
            <a:fld id="{4C171597-4EE7-43D4-8072-A8736A6DA9FC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9" tIns="46144" rIns="92289" bIns="461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5" y="4715157"/>
            <a:ext cx="5330190" cy="4466987"/>
          </a:xfrm>
          <a:prstGeom prst="rect">
            <a:avLst/>
          </a:prstGeom>
        </p:spPr>
        <p:txBody>
          <a:bodyPr vert="horz" lIns="92289" tIns="46144" rIns="92289" bIns="461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28585"/>
            <a:ext cx="2887186" cy="496332"/>
          </a:xfrm>
          <a:prstGeom prst="rect">
            <a:avLst/>
          </a:prstGeom>
        </p:spPr>
        <p:txBody>
          <a:bodyPr vert="horz" lIns="92289" tIns="46144" rIns="92289" bIns="461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2" y="9428585"/>
            <a:ext cx="2887186" cy="496332"/>
          </a:xfrm>
          <a:prstGeom prst="rect">
            <a:avLst/>
          </a:prstGeom>
        </p:spPr>
        <p:txBody>
          <a:bodyPr vert="horz" lIns="92289" tIns="46144" rIns="92289" bIns="46144" rtlCol="0" anchor="b"/>
          <a:lstStyle>
            <a:lvl1pPr algn="r">
              <a:defRPr sz="1200"/>
            </a:lvl1pPr>
          </a:lstStyle>
          <a:p>
            <a:fld id="{809FFF05-83AD-40AD-8A3C-FB8EE7571B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54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9850" indent="-288404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53616" indent="-23072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15062" indent="-23072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76509" indent="-23072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37954" indent="-2307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99400" indent="-2307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60847" indent="-2307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922293" indent="-2307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58329C1F-8FCE-44CD-AC83-A79A46F00E49}" type="slidenum">
              <a:rPr lang="tr-TR" sz="1200"/>
              <a:pPr eaLnBrk="1" hangingPunct="1"/>
              <a:t>1</a:t>
            </a:fld>
            <a:endParaRPr lang="tr-TR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378710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9850" indent="-288404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53616" indent="-23072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15062" indent="-23072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76509" indent="-23072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37954" indent="-2307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99400" indent="-2307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60847" indent="-2307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922293" indent="-2307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29F83416-0B56-4F01-96CC-E19836DC4CE5}" type="slidenum">
              <a:rPr lang="tr-TR" sz="1200"/>
              <a:pPr eaLnBrk="1" hangingPunct="1"/>
              <a:t>10</a:t>
            </a:fld>
            <a:endParaRPr lang="tr-TR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52908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9850" indent="-288404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53616" indent="-23072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15062" indent="-23072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76509" indent="-23072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37954" indent="-2307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99400" indent="-2307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60847" indent="-2307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922293" indent="-2307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29F83416-0B56-4F01-96CC-E19836DC4CE5}" type="slidenum">
              <a:rPr lang="tr-TR" sz="1200"/>
              <a:pPr eaLnBrk="1" hangingPunct="1"/>
              <a:t>11</a:t>
            </a:fld>
            <a:endParaRPr lang="tr-TR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52908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9850" indent="-288404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53616" indent="-23072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15062" indent="-23072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76509" indent="-23072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37954" indent="-2307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99400" indent="-2307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60847" indent="-2307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922293" indent="-2307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989ECFB8-618C-41A2-A9E7-DC64CFB2428B}" type="slidenum">
              <a:rPr lang="tr-TR" sz="1200"/>
              <a:pPr eaLnBrk="1" hangingPunct="1"/>
              <a:t>12</a:t>
            </a:fld>
            <a:endParaRPr lang="tr-TR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620745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9850" indent="-288404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53616" indent="-23072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15062" indent="-23072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76509" indent="-23072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37954" indent="-2307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99400" indent="-2307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60847" indent="-2307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922293" indent="-2307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FF350199-682D-4DE7-A134-69A5B0E529C2}" type="slidenum">
              <a:rPr lang="tr-TR" sz="1200"/>
              <a:pPr eaLnBrk="1" hangingPunct="1"/>
              <a:t>13</a:t>
            </a:fld>
            <a:endParaRPr lang="tr-TR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7139824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9850" indent="-288404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53616" indent="-23072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15062" indent="-23072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76509" indent="-23072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37954" indent="-2307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99400" indent="-2307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60847" indent="-2307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922293" indent="-2307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258F4CAA-670C-42FA-AFF8-2D558CA4489F}" type="slidenum">
              <a:rPr lang="tr-TR" sz="1200"/>
              <a:pPr eaLnBrk="1" hangingPunct="1"/>
              <a:t>14</a:t>
            </a:fld>
            <a:endParaRPr lang="tr-TR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 dirty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210460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9850" indent="-288404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53616" indent="-23072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15062" indent="-23072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76509" indent="-23072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37954" indent="-2307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99400" indent="-2307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60847" indent="-2307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922293" indent="-2307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D8EEB26D-5339-433C-860F-96FCD1796868}" type="slidenum">
              <a:rPr lang="tr-TR" sz="1200"/>
              <a:pPr eaLnBrk="1" hangingPunct="1"/>
              <a:t>15</a:t>
            </a:fld>
            <a:endParaRPr lang="tr-TR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180776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9850" indent="-288404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53616" indent="-23072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15062" indent="-23072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76509" indent="-23072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37954" indent="-2307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99400" indent="-2307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60847" indent="-2307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922293" indent="-2307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D8EEB26D-5339-433C-860F-96FCD1796868}" type="slidenum">
              <a:rPr lang="tr-TR" sz="1200">
                <a:solidFill>
                  <a:prstClr val="black"/>
                </a:solidFill>
              </a:rPr>
              <a:pPr eaLnBrk="1" hangingPunct="1"/>
              <a:t>16</a:t>
            </a:fld>
            <a:endParaRPr lang="tr-TR" sz="1200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6960958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9850" indent="-288404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53616" indent="-23072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15062" indent="-23072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76509" indent="-23072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37954" indent="-2307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99400" indent="-2307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60847" indent="-2307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922293" indent="-2307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D8EEB26D-5339-433C-860F-96FCD1796868}" type="slidenum">
              <a:rPr lang="tr-TR" sz="1200">
                <a:solidFill>
                  <a:prstClr val="black"/>
                </a:solidFill>
              </a:rPr>
              <a:pPr eaLnBrk="1" hangingPunct="1"/>
              <a:t>17</a:t>
            </a:fld>
            <a:endParaRPr lang="tr-TR" sz="1200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1200397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37824" indent="-283778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35113" indent="-22702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589159" indent="-22702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43204" indent="-22702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497249" indent="-2270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51295" indent="-2270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05340" indent="-2270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59385" indent="-2270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676DFAEC-D860-4349-A211-0D5173CA537A}" type="slidenum">
              <a:rPr lang="tr-TR" sz="1200"/>
              <a:pPr eaLnBrk="1" hangingPunct="1"/>
              <a:t>18</a:t>
            </a:fld>
            <a:endParaRPr lang="tr-TR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 dirty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072906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773477" y="9427764"/>
            <a:ext cx="2887707" cy="4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24" tIns="46113" rIns="92224" bIns="46113"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D31E19F6-FF68-42B3-B6B5-C8964E556FF1}" type="slidenum">
              <a:rPr lang="tr-TR" sz="1200">
                <a:solidFill>
                  <a:prstClr val="black"/>
                </a:solidFill>
              </a:rPr>
              <a:pPr algn="r" eaLnBrk="1" hangingPunct="1"/>
              <a:t>19</a:t>
            </a:fld>
            <a:endParaRPr lang="tr-TR" sz="1200">
              <a:solidFill>
                <a:prstClr val="black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344121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C999BC-5EA6-4777-8591-4ABEFF577286}" type="slidenum">
              <a:rPr lang="tr-TR"/>
              <a:pPr/>
              <a:t>2</a:t>
            </a:fld>
            <a:endParaRPr lang="tr-TR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3839276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9850" indent="-288404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53616" indent="-23072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15062" indent="-23072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76509" indent="-23072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37954" indent="-2307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99400" indent="-2307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60847" indent="-2307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922293" indent="-2307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0BFDE2EF-CF28-4AB0-A27D-5BF9A050F2DD}" type="slidenum">
              <a:rPr lang="tr-TR" sz="1200"/>
              <a:pPr eaLnBrk="1" hangingPunct="1"/>
              <a:t>20</a:t>
            </a:fld>
            <a:endParaRPr lang="tr-TR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1907986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C0F115-6813-4359-AFEC-09FE2BCE086C}" type="slidenum">
              <a:rPr lang="tr-TR">
                <a:solidFill>
                  <a:prstClr val="black"/>
                </a:solidFill>
              </a:rPr>
              <a:pPr/>
              <a:t>21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0584512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C0F115-6813-4359-AFEC-09FE2BCE086C}" type="slidenum">
              <a:rPr lang="tr-TR"/>
              <a:pPr/>
              <a:t>22</a:t>
            </a:fld>
            <a:endParaRPr lang="tr-TR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8506187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C0F115-6813-4359-AFEC-09FE2BCE086C}" type="slidenum">
              <a:rPr lang="tr-TR"/>
              <a:pPr/>
              <a:t>23</a:t>
            </a:fld>
            <a:endParaRPr lang="tr-TR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2173703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C0F115-6813-4359-AFEC-09FE2BCE086C}" type="slidenum">
              <a:rPr lang="tr-TR">
                <a:solidFill>
                  <a:prstClr val="black"/>
                </a:solidFill>
              </a:rPr>
              <a:pPr/>
              <a:t>24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565553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C0F115-6813-4359-AFEC-09FE2BCE086C}" type="slidenum">
              <a:rPr lang="tr-TR">
                <a:solidFill>
                  <a:prstClr val="black"/>
                </a:solidFill>
              </a:rPr>
              <a:pPr/>
              <a:t>25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2639203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C0F115-6813-4359-AFEC-09FE2BCE086C}" type="slidenum">
              <a:rPr lang="tr-TR"/>
              <a:pPr/>
              <a:t>26</a:t>
            </a:fld>
            <a:endParaRPr lang="tr-TR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9713177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C0F115-6813-4359-AFEC-09FE2BCE086C}" type="slidenum">
              <a:rPr lang="tr-TR"/>
              <a:pPr/>
              <a:t>27</a:t>
            </a:fld>
            <a:endParaRPr lang="tr-TR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9243765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438AB1-6AD2-465B-938B-91ED41D9439C}" type="slidenum">
              <a:rPr lang="tr-TR">
                <a:solidFill>
                  <a:prstClr val="black"/>
                </a:solidFill>
              </a:rPr>
              <a:pPr/>
              <a:t>28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7390634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438AB1-6AD2-465B-938B-91ED41D9439C}" type="slidenum">
              <a:rPr lang="tr-TR">
                <a:solidFill>
                  <a:prstClr val="black"/>
                </a:solidFill>
              </a:rPr>
              <a:pPr/>
              <a:t>29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973791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C999BC-5EA6-4777-8591-4ABEFF577286}" type="slidenum">
              <a:rPr lang="tr-TR"/>
              <a:pPr/>
              <a:t>3</a:t>
            </a:fld>
            <a:endParaRPr lang="tr-TR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578934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438AB1-6AD2-465B-938B-91ED41D9439C}" type="slidenum">
              <a:rPr lang="tr-TR">
                <a:solidFill>
                  <a:prstClr val="black"/>
                </a:solidFill>
              </a:rPr>
              <a:pPr/>
              <a:t>30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3608377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438AB1-6AD2-465B-938B-91ED41D9439C}" type="slidenum">
              <a:rPr lang="tr-TR">
                <a:solidFill>
                  <a:prstClr val="black"/>
                </a:solidFill>
              </a:rPr>
              <a:pPr/>
              <a:t>31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8607291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438AB1-6AD2-465B-938B-91ED41D9439C}" type="slidenum">
              <a:rPr lang="tr-TR">
                <a:solidFill>
                  <a:prstClr val="black"/>
                </a:solidFill>
              </a:rPr>
              <a:pPr/>
              <a:t>32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0114545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985FA-D121-4D46-B531-ACFC4A72CD6D}" type="slidenum">
              <a:rPr lang="tr-TR"/>
              <a:pPr/>
              <a:t>33</a:t>
            </a:fld>
            <a:endParaRPr lang="tr-TR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3840077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985FA-D121-4D46-B531-ACFC4A72CD6D}" type="slidenum">
              <a:rPr lang="tr-TR"/>
              <a:pPr/>
              <a:t>34</a:t>
            </a:fld>
            <a:endParaRPr lang="tr-TR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524861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985FA-D121-4D46-B531-ACFC4A72CD6D}" type="slidenum">
              <a:rPr lang="tr-TR">
                <a:solidFill>
                  <a:prstClr val="black"/>
                </a:solidFill>
              </a:rPr>
              <a:pPr/>
              <a:t>35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104477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985FA-D121-4D46-B531-ACFC4A72CD6D}" type="slidenum">
              <a:rPr lang="tr-TR">
                <a:solidFill>
                  <a:prstClr val="black"/>
                </a:solidFill>
              </a:rPr>
              <a:pPr/>
              <a:t>36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996702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985FA-D121-4D46-B531-ACFC4A72CD6D}" type="slidenum">
              <a:rPr lang="tr-TR"/>
              <a:pPr/>
              <a:t>37</a:t>
            </a:fld>
            <a:endParaRPr lang="tr-TR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2013065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985FA-D121-4D46-B531-ACFC4A72CD6D}" type="slidenum">
              <a:rPr lang="tr-TR">
                <a:solidFill>
                  <a:prstClr val="black"/>
                </a:solidFill>
              </a:rPr>
              <a:pPr/>
              <a:t>38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6700331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985FA-D121-4D46-B531-ACFC4A72CD6D}" type="slidenum">
              <a:rPr lang="tr-TR">
                <a:solidFill>
                  <a:prstClr val="black"/>
                </a:solidFill>
              </a:rPr>
              <a:pPr/>
              <a:t>39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01539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C999BC-5EA6-4777-8591-4ABEFF577286}" type="slidenum">
              <a:rPr lang="tr-TR"/>
              <a:pPr/>
              <a:t>4</a:t>
            </a:fld>
            <a:endParaRPr lang="tr-TR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3701744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985FA-D121-4D46-B531-ACFC4A72CD6D}" type="slidenum">
              <a:rPr lang="tr-TR">
                <a:solidFill>
                  <a:prstClr val="black"/>
                </a:solidFill>
              </a:rPr>
              <a:pPr/>
              <a:t>40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3494487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985FA-D121-4D46-B531-ACFC4A72CD6D}" type="slidenum">
              <a:rPr lang="tr-TR">
                <a:solidFill>
                  <a:prstClr val="black"/>
                </a:solidFill>
              </a:rPr>
              <a:pPr/>
              <a:t>41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8576601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985FA-D121-4D46-B531-ACFC4A72CD6D}" type="slidenum">
              <a:rPr lang="tr-TR">
                <a:solidFill>
                  <a:prstClr val="black"/>
                </a:solidFill>
              </a:rPr>
              <a:pPr/>
              <a:t>42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19054706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985FA-D121-4D46-B531-ACFC4A72CD6D}" type="slidenum">
              <a:rPr lang="tr-TR">
                <a:solidFill>
                  <a:prstClr val="black"/>
                </a:solidFill>
              </a:rPr>
              <a:pPr/>
              <a:t>43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08434466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985FA-D121-4D46-B531-ACFC4A72CD6D}" type="slidenum">
              <a:rPr lang="tr-TR">
                <a:solidFill>
                  <a:prstClr val="black"/>
                </a:solidFill>
              </a:rPr>
              <a:pPr/>
              <a:t>44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18372499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985FA-D121-4D46-B531-ACFC4A72CD6D}" type="slidenum">
              <a:rPr lang="tr-TR">
                <a:solidFill>
                  <a:prstClr val="black"/>
                </a:solidFill>
              </a:rPr>
              <a:pPr/>
              <a:t>45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05751827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985FA-D121-4D46-B531-ACFC4A72CD6D}" type="slidenum">
              <a:rPr lang="tr-TR">
                <a:solidFill>
                  <a:prstClr val="black"/>
                </a:solidFill>
              </a:rPr>
              <a:pPr/>
              <a:t>46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67820009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985FA-D121-4D46-B531-ACFC4A72CD6D}" type="slidenum">
              <a:rPr lang="tr-TR"/>
              <a:pPr/>
              <a:t>47</a:t>
            </a:fld>
            <a:endParaRPr lang="tr-TR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1258468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985FA-D121-4D46-B531-ACFC4A72CD6D}" type="slidenum">
              <a:rPr lang="tr-TR">
                <a:solidFill>
                  <a:prstClr val="black"/>
                </a:solidFill>
              </a:rPr>
              <a:pPr/>
              <a:t>48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44541592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985FA-D121-4D46-B531-ACFC4A72CD6D}" type="slidenum">
              <a:rPr lang="tr-TR">
                <a:solidFill>
                  <a:prstClr val="black"/>
                </a:solidFill>
              </a:rPr>
              <a:pPr/>
              <a:t>49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015656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C999BC-5EA6-4777-8591-4ABEFF577286}" type="slidenum">
              <a:rPr lang="tr-TR"/>
              <a:pPr/>
              <a:t>5</a:t>
            </a:fld>
            <a:endParaRPr lang="tr-TR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20448542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985FA-D121-4D46-B531-ACFC4A72CD6D}" type="slidenum">
              <a:rPr lang="tr-TR">
                <a:solidFill>
                  <a:prstClr val="black"/>
                </a:solidFill>
              </a:rPr>
              <a:pPr/>
              <a:t>50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70359302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985FA-D121-4D46-B531-ACFC4A72CD6D}" type="slidenum">
              <a:rPr lang="tr-TR">
                <a:solidFill>
                  <a:prstClr val="black"/>
                </a:solidFill>
              </a:rPr>
              <a:pPr/>
              <a:t>51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56129092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985FA-D121-4D46-B531-ACFC4A72CD6D}" type="slidenum">
              <a:rPr lang="tr-TR">
                <a:solidFill>
                  <a:prstClr val="black"/>
                </a:solidFill>
              </a:rPr>
              <a:pPr/>
              <a:t>52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06774107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985FA-D121-4D46-B531-ACFC4A72CD6D}" type="slidenum">
              <a:rPr lang="tr-TR">
                <a:solidFill>
                  <a:prstClr val="black"/>
                </a:solidFill>
              </a:rPr>
              <a:pPr/>
              <a:t>53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36491503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773477" y="9427764"/>
            <a:ext cx="2887707" cy="4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24" tIns="46113" rIns="92224" bIns="46113"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54306B92-34D7-4C12-84ED-9CDB18B1F84A}" type="slidenum">
              <a:rPr lang="tr-TR" sz="1200"/>
              <a:pPr algn="r" eaLnBrk="1" hangingPunct="1"/>
              <a:t>54</a:t>
            </a:fld>
            <a:endParaRPr lang="tr-TR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92909060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773477" y="9427764"/>
            <a:ext cx="2887707" cy="4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24" tIns="46113" rIns="92224" bIns="46113"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54306B92-34D7-4C12-84ED-9CDB18B1F84A}" type="slidenum">
              <a:rPr lang="tr-TR" sz="1200"/>
              <a:pPr algn="r" eaLnBrk="1" hangingPunct="1"/>
              <a:t>55</a:t>
            </a:fld>
            <a:endParaRPr lang="tr-TR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63605170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14D8B8-91C7-4544-B44C-C2A8650B2DBC}" type="slidenum">
              <a:rPr lang="tr-TR"/>
              <a:pPr/>
              <a:t>56</a:t>
            </a:fld>
            <a:endParaRPr lang="tr-TR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03817781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B1C615-C591-41B2-A44F-DEBDBE0CA3BC}" type="slidenum">
              <a:rPr lang="tr-TR"/>
              <a:pPr/>
              <a:t>57</a:t>
            </a:fld>
            <a:endParaRPr lang="tr-TR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01205618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773477" y="9427764"/>
            <a:ext cx="2887707" cy="4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24" tIns="46113" rIns="92224" bIns="46113"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54306B92-34D7-4C12-84ED-9CDB18B1F84A}" type="slidenum">
              <a:rPr lang="tr-TR" sz="1200"/>
              <a:pPr algn="r" eaLnBrk="1" hangingPunct="1"/>
              <a:t>58</a:t>
            </a:fld>
            <a:endParaRPr lang="tr-TR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570563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773477" y="9427764"/>
            <a:ext cx="2887707" cy="4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24" tIns="46113" rIns="92224" bIns="46113"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54306B92-34D7-4C12-84ED-9CDB18B1F84A}" type="slidenum">
              <a:rPr lang="tr-TR" sz="1200"/>
              <a:pPr algn="r" eaLnBrk="1" hangingPunct="1"/>
              <a:t>59</a:t>
            </a:fld>
            <a:endParaRPr lang="tr-TR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55683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C999BC-5EA6-4777-8591-4ABEFF577286}" type="slidenum">
              <a:rPr lang="tr-TR"/>
              <a:pPr/>
              <a:t>6</a:t>
            </a:fld>
            <a:endParaRPr lang="tr-TR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09468640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37824" indent="-283778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35113" indent="-22702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589159" indent="-22702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43204" indent="-22702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497249" indent="-2270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51295" indent="-2270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05340" indent="-2270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59385" indent="-2270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0320020F-EA84-4FB5-A9DE-D4FE036A2FAF}" type="slidenum">
              <a:rPr lang="tr-TR" sz="1200"/>
              <a:pPr eaLnBrk="1" hangingPunct="1"/>
              <a:t>60</a:t>
            </a:fld>
            <a:endParaRPr lang="tr-TR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23422767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37824" indent="-283778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35113" indent="-22702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589159" indent="-22702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43204" indent="-22702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497249" indent="-2270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51295" indent="-2270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05340" indent="-2270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59385" indent="-2270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E98D9232-B8CA-4051-BA22-EFFCB8E2B6BB}" type="slidenum">
              <a:rPr lang="tr-TR" sz="1200">
                <a:solidFill>
                  <a:prstClr val="black"/>
                </a:solidFill>
              </a:rPr>
              <a:pPr eaLnBrk="1" hangingPunct="1"/>
              <a:t>61</a:t>
            </a:fld>
            <a:endParaRPr lang="tr-TR" sz="1200">
              <a:solidFill>
                <a:prstClr val="black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 dirty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68581979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8E11B9-0423-4E5C-B7A7-40BB734B33B2}" type="slidenum">
              <a:rPr lang="tr-TR"/>
              <a:pPr/>
              <a:t>62</a:t>
            </a:fld>
            <a:endParaRPr lang="tr-TR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 dirty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74880601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773477" y="9427764"/>
            <a:ext cx="2887707" cy="4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24" tIns="46113" rIns="92224" bIns="46113"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54306B92-34D7-4C12-84ED-9CDB18B1F84A}" type="slidenum">
              <a:rPr lang="tr-TR" sz="1200"/>
              <a:pPr algn="r" eaLnBrk="1" hangingPunct="1"/>
              <a:t>63</a:t>
            </a:fld>
            <a:endParaRPr lang="tr-TR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20388706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773477" y="9427764"/>
            <a:ext cx="2887707" cy="4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24" tIns="46113" rIns="92224" bIns="46113"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54306B92-34D7-4C12-84ED-9CDB18B1F84A}" type="slidenum">
              <a:rPr lang="tr-TR" sz="1200"/>
              <a:pPr algn="r" eaLnBrk="1" hangingPunct="1"/>
              <a:t>64</a:t>
            </a:fld>
            <a:endParaRPr lang="tr-TR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33591842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773477" y="9427764"/>
            <a:ext cx="2887707" cy="4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24" tIns="46113" rIns="92224" bIns="46113"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54306B92-34D7-4C12-84ED-9CDB18B1F84A}" type="slidenum">
              <a:rPr lang="tr-TR" sz="1200"/>
              <a:pPr algn="r" eaLnBrk="1" hangingPunct="1"/>
              <a:t>65</a:t>
            </a:fld>
            <a:endParaRPr lang="tr-TR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3786283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773478" y="9427767"/>
            <a:ext cx="2887706" cy="49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6" tIns="45373" rIns="90746" bIns="45373"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4D564F7E-9D0C-434A-9100-94CABD6CF260}" type="slidenum">
              <a:rPr lang="tr-TR" sz="1200"/>
              <a:pPr algn="r" eaLnBrk="1" hangingPunct="1"/>
              <a:t>66</a:t>
            </a:fld>
            <a:endParaRPr lang="tr-TR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717094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C999BC-5EA6-4777-8591-4ABEFF577286}" type="slidenum">
              <a:rPr lang="tr-TR"/>
              <a:pPr/>
              <a:t>7</a:t>
            </a:fld>
            <a:endParaRPr lang="tr-TR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818239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C999BC-5EA6-4777-8591-4ABEFF577286}" type="slidenum">
              <a:rPr lang="tr-TR">
                <a:solidFill>
                  <a:prstClr val="black"/>
                </a:solidFill>
              </a:rPr>
              <a:pPr/>
              <a:t>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86079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C999BC-5EA6-4777-8591-4ABEFF577286}" type="slidenum">
              <a:rPr lang="tr-TR">
                <a:solidFill>
                  <a:prstClr val="black"/>
                </a:solidFill>
              </a:rPr>
              <a:pPr/>
              <a:t>9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575100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87D2-EBC2-4498-BB22-44EBC7D47D3D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7408-2819-4215-B111-1C9B02CAC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1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87D2-EBC2-4498-BB22-44EBC7D47D3D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7408-2819-4215-B111-1C9B02CAC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21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87D2-EBC2-4498-BB22-44EBC7D47D3D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7408-2819-4215-B111-1C9B02CAC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1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87D2-EBC2-4498-BB22-44EBC7D47D3D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7408-2819-4215-B111-1C9B02CAC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90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87D2-EBC2-4498-BB22-44EBC7D47D3D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7408-2819-4215-B111-1C9B02CAC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2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87D2-EBC2-4498-BB22-44EBC7D47D3D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7408-2819-4215-B111-1C9B02CAC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29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87D2-EBC2-4498-BB22-44EBC7D47D3D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7408-2819-4215-B111-1C9B02CAC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97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87D2-EBC2-4498-BB22-44EBC7D47D3D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7408-2819-4215-B111-1C9B02CAC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47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87D2-EBC2-4498-BB22-44EBC7D47D3D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7408-2819-4215-B111-1C9B02CAC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25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87D2-EBC2-4498-BB22-44EBC7D47D3D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7408-2819-4215-B111-1C9B02CAC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41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87D2-EBC2-4498-BB22-44EBC7D47D3D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7408-2819-4215-B111-1C9B02CAC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48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587D2-EBC2-4498-BB22-44EBC7D47D3D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97408-2819-4215-B111-1C9B02CAC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9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YUSUF\Desktop\FYK\Tasarımlar\KAPAK-V2 -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-11113"/>
            <a:ext cx="9286875" cy="699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Dikdörtgen"/>
          <p:cNvSpPr/>
          <p:nvPr/>
        </p:nvSpPr>
        <p:spPr>
          <a:xfrm>
            <a:off x="285720" y="3857628"/>
            <a:ext cx="792961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AKADEMİK GENEL KURUL</a:t>
            </a:r>
          </a:p>
        </p:txBody>
      </p:sp>
      <p:sp>
        <p:nvSpPr>
          <p:cNvPr id="3076" name="5 Metin kutusu"/>
          <p:cNvSpPr txBox="1">
            <a:spLocks noChangeArrowheads="1"/>
          </p:cNvSpPr>
          <p:nvPr/>
        </p:nvSpPr>
        <p:spPr bwMode="auto">
          <a:xfrm>
            <a:off x="6429375" y="1916113"/>
            <a:ext cx="15001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/>
            <a:r>
              <a:rPr lang="tr-TR" sz="1600" b="1" dirty="0">
                <a:solidFill>
                  <a:srgbClr val="0F3177"/>
                </a:solidFill>
                <a:cs typeface="Arial" panose="020B0604020202020204" pitchFamily="34" charset="0"/>
              </a:rPr>
              <a:t>EĞİTİM</a:t>
            </a:r>
          </a:p>
          <a:p>
            <a:pPr algn="ctr" eaLnBrk="1" hangingPunct="1"/>
            <a:r>
              <a:rPr lang="tr-TR" sz="1600" b="1" dirty="0">
                <a:solidFill>
                  <a:srgbClr val="0F3177"/>
                </a:solidFill>
                <a:cs typeface="Arial" panose="020B0604020202020204" pitchFamily="34" charset="0"/>
              </a:rPr>
              <a:t>FAKÜLTESİ DEKANLIĞI</a:t>
            </a:r>
          </a:p>
        </p:txBody>
      </p:sp>
      <p:sp>
        <p:nvSpPr>
          <p:cNvPr id="3077" name="6 Metin kutusu"/>
          <p:cNvSpPr txBox="1">
            <a:spLocks noChangeArrowheads="1"/>
          </p:cNvSpPr>
          <p:nvPr/>
        </p:nvSpPr>
        <p:spPr bwMode="auto">
          <a:xfrm>
            <a:off x="6429375" y="2987675"/>
            <a:ext cx="150018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/>
            <a:r>
              <a:rPr lang="tr-TR" sz="1800" dirty="0" smtClean="0">
                <a:solidFill>
                  <a:srgbClr val="18276E"/>
                </a:solidFill>
                <a:cs typeface="Arial" panose="020B0604020202020204" pitchFamily="34" charset="0"/>
              </a:rPr>
              <a:t>2015-2016</a:t>
            </a:r>
            <a:endParaRPr lang="tr-TR" sz="1800" dirty="0">
              <a:solidFill>
                <a:srgbClr val="18276E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tr-TR" sz="1600" dirty="0">
                <a:solidFill>
                  <a:srgbClr val="18276E"/>
                </a:solidFill>
                <a:cs typeface="Arial" panose="020B0604020202020204" pitchFamily="34" charset="0"/>
              </a:rPr>
              <a:t>Öğretim Yılı</a:t>
            </a:r>
          </a:p>
        </p:txBody>
      </p:sp>
      <p:sp>
        <p:nvSpPr>
          <p:cNvPr id="3078" name="7 Metin kutusu"/>
          <p:cNvSpPr txBox="1">
            <a:spLocks noChangeArrowheads="1"/>
          </p:cNvSpPr>
          <p:nvPr/>
        </p:nvSpPr>
        <p:spPr bwMode="auto">
          <a:xfrm>
            <a:off x="6429375" y="4733925"/>
            <a:ext cx="1500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/>
            <a:r>
              <a:rPr lang="tr-TR" sz="1800" b="1" dirty="0" smtClean="0">
                <a:solidFill>
                  <a:srgbClr val="0F3177"/>
                </a:solidFill>
                <a:latin typeface="BourgeoisTRUUlt" pitchFamily="2" charset="0"/>
              </a:rPr>
              <a:t>14 Haziran 2016</a:t>
            </a:r>
            <a:endParaRPr lang="tr-TR" sz="1800" b="1" dirty="0">
              <a:solidFill>
                <a:srgbClr val="0F3177"/>
              </a:solidFill>
              <a:latin typeface="BourgeoisTRUUlt" pitchFamily="2" charset="0"/>
            </a:endParaRPr>
          </a:p>
        </p:txBody>
      </p:sp>
      <p:sp>
        <p:nvSpPr>
          <p:cNvPr id="3079" name="8 Metin kutusu"/>
          <p:cNvSpPr txBox="1">
            <a:spLocks noChangeArrowheads="1"/>
          </p:cNvSpPr>
          <p:nvPr/>
        </p:nvSpPr>
        <p:spPr bwMode="auto">
          <a:xfrm>
            <a:off x="6429375" y="5301851"/>
            <a:ext cx="15001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/>
            <a:r>
              <a:rPr lang="tr-TR" sz="1000" dirty="0">
                <a:solidFill>
                  <a:srgbClr val="0F3177"/>
                </a:solidFill>
                <a:cs typeface="Arial" panose="020B0604020202020204" pitchFamily="34" charset="0"/>
              </a:rPr>
              <a:t>www.fedu.metu.edu.tr</a:t>
            </a:r>
          </a:p>
        </p:txBody>
      </p:sp>
    </p:spTree>
    <p:extLst>
      <p:ext uri="{BB962C8B-B14F-4D97-AF65-F5344CB8AC3E}">
        <p14:creationId xmlns:p14="http://schemas.microsoft.com/office/powerpoint/2010/main" val="385827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4-Akademik Personel-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113"/>
            <a:ext cx="92646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C0359A67-0753-433A-9673-6767832A62A5}" type="slidenum">
              <a:rPr lang="tr-TR" sz="1200">
                <a:solidFill>
                  <a:srgbClr val="898989"/>
                </a:solidFill>
              </a:rPr>
              <a:pPr eaLnBrk="1" hangingPunct="1"/>
              <a:t>10</a:t>
            </a:fld>
            <a:endParaRPr lang="tr-TR" sz="1200">
              <a:solidFill>
                <a:srgbClr val="898989"/>
              </a:solidFill>
            </a:endParaRP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1115616" y="1988841"/>
            <a:ext cx="7776864" cy="280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tr-TR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Doç. Dr</a:t>
            </a:r>
            <a:r>
              <a:rPr lang="tr-T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Perihan SAVAŞ</a:t>
            </a:r>
            <a:r>
              <a:rPr lang="tr-T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YDEB </a:t>
            </a:r>
            <a:endParaRPr lang="tr-TR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</a:pPr>
            <a:endParaRPr lang="tr-TR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Doç. Dr. </a:t>
            </a:r>
            <a:r>
              <a:rPr lang="tr-TR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Refika OLGAN</a:t>
            </a:r>
            <a:r>
              <a:rPr lang="tr-T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tr-TR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İÖB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tr-TR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Doç. Dr. </a:t>
            </a:r>
            <a:r>
              <a:rPr lang="tr-TR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Didem AKYÜZ</a:t>
            </a:r>
            <a:r>
              <a:rPr lang="tr-T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İÖB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tr-TR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tr-TR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tr-TR" b="1" dirty="0">
              <a:solidFill>
                <a:srgbClr val="000000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b="1" dirty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</a:pPr>
            <a:endParaRPr lang="tr-TR" b="1" dirty="0">
              <a:solidFill>
                <a:srgbClr val="000000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b="1" dirty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</a:pPr>
            <a:r>
              <a:rPr lang="tr-TR" b="1" dirty="0">
                <a:solidFill>
                  <a:srgbClr val="000000"/>
                </a:solidFill>
                <a:latin typeface="BourgeoisTRUBol" pitchFamily="2" charset="0"/>
              </a:rPr>
              <a:t>	</a:t>
            </a:r>
            <a:endParaRPr lang="en-US" b="1" dirty="0">
              <a:solidFill>
                <a:srgbClr val="000000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b="1" dirty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 smtClean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800" b="1" dirty="0">
              <a:solidFill>
                <a:srgbClr val="000000"/>
              </a:solidFill>
              <a:latin typeface="BourgeoisTRUBol" pitchFamily="2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28630" y="1412776"/>
            <a:ext cx="8215370" cy="6506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400" b="1" dirty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tr-TR" sz="2400" b="1" dirty="0" smtClean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NVAN ALANLAR</a:t>
            </a:r>
            <a:endParaRPr lang="tr-TR" sz="2400" b="1" dirty="0">
              <a:solidFill>
                <a:srgbClr val="0F8B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47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4-Akademik Personel-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737" y="476672"/>
            <a:ext cx="92646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C0359A67-0753-433A-9673-6767832A62A5}" type="slidenum">
              <a:rPr lang="tr-TR" sz="1200">
                <a:solidFill>
                  <a:srgbClr val="898989"/>
                </a:solidFill>
              </a:rPr>
              <a:pPr eaLnBrk="1" hangingPunct="1"/>
              <a:t>11</a:t>
            </a:fld>
            <a:endParaRPr lang="tr-TR" sz="1200">
              <a:solidFill>
                <a:srgbClr val="898989"/>
              </a:solidFill>
            </a:endParaRP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899592" y="2708920"/>
            <a:ext cx="7992888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tr-TR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Y. Do</a:t>
            </a:r>
            <a:r>
              <a:rPr lang="tr-TR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tr-TR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Serap SEVİMLİ ÇELİK	İÖB		28.07.2015</a:t>
            </a:r>
            <a:endParaRPr lang="tr-TR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Y. Doç. Dr. Duygun GÖKTÜRK		EBB		28.08.2015</a:t>
            </a:r>
          </a:p>
          <a:p>
            <a:pPr marL="285750" indent="-28575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Do</a:t>
            </a:r>
            <a:r>
              <a:rPr lang="tr-T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Dr. </a:t>
            </a:r>
            <a:r>
              <a:rPr lang="tr-TR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Işıl İŞLER</a:t>
            </a:r>
            <a:r>
              <a:rPr lang="tr-T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İÖB</a:t>
            </a:r>
            <a:r>
              <a:rPr lang="tr-T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08.06.2016</a:t>
            </a:r>
            <a:endParaRPr lang="tr-TR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Öğr</a:t>
            </a:r>
            <a:r>
              <a:rPr lang="tr-TR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Gör. </a:t>
            </a:r>
            <a:r>
              <a:rPr lang="tr-TR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Ashleigh Carter PIPES</a:t>
            </a:r>
            <a:r>
              <a:rPr lang="tr-T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YDEB </a:t>
            </a:r>
            <a:r>
              <a:rPr lang="tr-T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01.10.2015</a:t>
            </a:r>
            <a:endParaRPr lang="tr-TR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Arş. Gör. Selçuk KILINÇ</a:t>
            </a:r>
            <a:r>
              <a:rPr lang="tr-T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tr-TR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OFMAEB</a:t>
            </a:r>
            <a:r>
              <a:rPr lang="tr-T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07.10.2015</a:t>
            </a:r>
          </a:p>
          <a:p>
            <a:pPr marL="285750" indent="-28575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Arş. Gör. Gamze SARIYILDIZ		YDEB 	</a:t>
            </a:r>
            <a:r>
              <a:rPr lang="tr-TR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25.11.2015</a:t>
            </a:r>
          </a:p>
          <a:p>
            <a:pPr marL="285750" indent="-28575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Arş. Gör. Ezgi ŞENYURT		İÖB 		10.12.2015</a:t>
            </a:r>
            <a:endParaRPr lang="tr-TR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Arş</a:t>
            </a:r>
            <a:r>
              <a:rPr lang="tr-T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Gör. </a:t>
            </a:r>
            <a:r>
              <a:rPr lang="tr-TR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Aycan DEMİR</a:t>
            </a:r>
            <a:r>
              <a:rPr lang="tr-T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tr-TR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YDEB </a:t>
            </a:r>
            <a:r>
              <a:rPr lang="tr-T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08.02.2016</a:t>
            </a:r>
            <a:endParaRPr lang="tr-TR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Arş. Gör. </a:t>
            </a:r>
            <a:r>
              <a:rPr lang="tr-TR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Rüya </a:t>
            </a:r>
            <a:r>
              <a:rPr lang="tr-TR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Şay</a:t>
            </a:r>
            <a:r>
              <a:rPr lang="tr-TR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tr-TR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OFMAEB 	17.02.2016</a:t>
            </a:r>
            <a:endParaRPr lang="tr-TR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tr-TR" b="1" dirty="0">
              <a:solidFill>
                <a:srgbClr val="000000"/>
              </a:solidFill>
              <a:latin typeface="BourgeoisTRUBol" pitchFamily="2" charset="0"/>
            </a:endParaRPr>
          </a:p>
          <a:p>
            <a:pPr marL="285750" indent="-28575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tr-TR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b="1" dirty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</a:pPr>
            <a:r>
              <a:rPr lang="tr-TR" b="1" dirty="0">
                <a:solidFill>
                  <a:srgbClr val="000000"/>
                </a:solidFill>
                <a:latin typeface="BourgeoisTRUBol" pitchFamily="2" charset="0"/>
              </a:rPr>
              <a:t>	</a:t>
            </a:r>
            <a:endParaRPr lang="en-US" b="1" dirty="0">
              <a:solidFill>
                <a:srgbClr val="000000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b="1" dirty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 smtClean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800" b="1" dirty="0">
              <a:solidFill>
                <a:srgbClr val="000000"/>
              </a:solidFill>
              <a:latin typeface="BourgeoisTRUBol" pitchFamily="2" charset="0"/>
            </a:endParaRPr>
          </a:p>
        </p:txBody>
      </p:sp>
      <p:sp>
        <p:nvSpPr>
          <p:cNvPr id="10245" name="Rectangle 3"/>
          <p:cNvSpPr>
            <a:spLocks noChangeArrowheads="1"/>
          </p:cNvSpPr>
          <p:nvPr/>
        </p:nvSpPr>
        <p:spPr bwMode="auto">
          <a:xfrm>
            <a:off x="762000" y="2132856"/>
            <a:ext cx="800100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sz="2400" b="1" dirty="0" smtClean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ARAMIZA KATILAN</a:t>
            </a:r>
            <a:r>
              <a:rPr lang="tr-TR" sz="2400" b="1" dirty="0" smtClean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ÖĞRETİM ELEMANLARI</a:t>
            </a:r>
            <a:endParaRPr lang="tr-TR" sz="2400" b="1" dirty="0">
              <a:solidFill>
                <a:srgbClr val="0F8B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6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31" descr="4-Akademik Personel-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975" y="-31433"/>
            <a:ext cx="92646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77C6F8E1-839E-41BE-B11D-F6E54B2E07AB}" type="slidenum">
              <a:rPr lang="tr-TR" sz="1200">
                <a:solidFill>
                  <a:srgbClr val="898989"/>
                </a:solidFill>
              </a:rPr>
              <a:pPr eaLnBrk="1" hangingPunct="1"/>
              <a:t>12</a:t>
            </a:fld>
            <a:endParaRPr lang="tr-TR" sz="1200">
              <a:solidFill>
                <a:srgbClr val="898989"/>
              </a:solidFill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827584" y="2564904"/>
            <a:ext cx="7704856" cy="129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BourgeoisTRUBol" pitchFamily="2" charset="0"/>
              </a:rPr>
              <a:t>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Doç. Dr. Martina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GRACANIN YÜKSEK</a:t>
            </a: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Öğr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. Gör. </a:t>
            </a:r>
            <a:r>
              <a:rPr lang="tr-T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Ashleigh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 Carter PIPES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endParaRPr lang="tr-TR" b="1" dirty="0">
              <a:latin typeface="BourgeoisTRUBol" pitchFamily="2" charset="0"/>
            </a:endParaRP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762000" y="1700808"/>
            <a:ext cx="80010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400" b="1" dirty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YABANCI UYRUKLU ÖĞRETİM ELEMANLARI</a:t>
            </a:r>
          </a:p>
        </p:txBody>
      </p:sp>
    </p:spTree>
    <p:extLst>
      <p:ext uri="{BB962C8B-B14F-4D97-AF65-F5344CB8AC3E}">
        <p14:creationId xmlns:p14="http://schemas.microsoft.com/office/powerpoint/2010/main" val="53362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4-Akademik Personel-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39" y="0"/>
            <a:ext cx="92646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8645419E-CA8A-4811-BC1B-306AAA6D091A}" type="slidenum">
              <a:rPr lang="tr-TR" sz="1200">
                <a:solidFill>
                  <a:srgbClr val="898989"/>
                </a:solidFill>
              </a:rPr>
              <a:pPr eaLnBrk="1" hangingPunct="1"/>
              <a:t>13</a:t>
            </a:fld>
            <a:endParaRPr lang="tr-TR" sz="1200">
              <a:solidFill>
                <a:srgbClr val="898989"/>
              </a:solidFill>
            </a:endParaRP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467544" y="1694905"/>
            <a:ext cx="8676456" cy="6539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400" b="1" dirty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AKADEMİK PERSONEL SAYILARI – </a:t>
            </a:r>
            <a:r>
              <a:rPr lang="en-US" sz="2400" b="1" dirty="0" err="1" smtClean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Haziran</a:t>
            </a:r>
            <a:r>
              <a:rPr lang="en-US" sz="2400" b="1" dirty="0" smtClean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smtClean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itibariyle</a:t>
            </a:r>
            <a:endParaRPr lang="tr-TR" sz="2400" b="1" dirty="0">
              <a:solidFill>
                <a:srgbClr val="0F8B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966881"/>
              </p:ext>
            </p:extLst>
          </p:nvPr>
        </p:nvGraphicFramePr>
        <p:xfrm>
          <a:off x="1619672" y="2420888"/>
          <a:ext cx="6480720" cy="248292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109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698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93493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Kadro</a:t>
                      </a:r>
                      <a:r>
                        <a:rPr lang="tr-TR" sz="18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</a:t>
                      </a:r>
                      <a:r>
                        <a:rPr lang="tr-TR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nvan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Kişi Sayısı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1572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Profesör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r>
                        <a:rPr lang="tr-T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1572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Doçent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1572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Yrd. Doç.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r-TR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1572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Öğr</a:t>
                      </a:r>
                      <a:r>
                        <a:rPr lang="tr-T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Gör</a:t>
                      </a:r>
                      <a:r>
                        <a:rPr lang="tr-TR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Dr.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r-TR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1572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Okutman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r-TR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1572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Toplam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r-TR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66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4-Akademik Personel-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AD0F3874-3595-43B2-AAA5-09471D1A269B}" type="slidenum">
              <a:rPr lang="tr-TR" sz="1200">
                <a:solidFill>
                  <a:srgbClr val="898989"/>
                </a:solidFill>
              </a:rPr>
              <a:pPr eaLnBrk="1" hangingPunct="1"/>
              <a:t>14</a:t>
            </a:fld>
            <a:endParaRPr lang="tr-TR" sz="1200">
              <a:solidFill>
                <a:srgbClr val="898989"/>
              </a:solidFill>
            </a:endParaRP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755576" y="1628800"/>
            <a:ext cx="7992888" cy="5524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400" b="1" dirty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ARAŞTIRMA GÖREVLİLERİ – </a:t>
            </a:r>
            <a:r>
              <a:rPr lang="en-US" sz="2400" b="1" dirty="0" err="1" smtClean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Haziran</a:t>
            </a:r>
            <a:r>
              <a:rPr lang="en-US" sz="2400" b="1" dirty="0" smtClean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smtClean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itibariyle</a:t>
            </a:r>
            <a:endParaRPr lang="tr-TR" sz="2400" b="1" dirty="0">
              <a:solidFill>
                <a:srgbClr val="0F8B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119013"/>
              </p:ext>
            </p:extLst>
          </p:nvPr>
        </p:nvGraphicFramePr>
        <p:xfrm>
          <a:off x="827584" y="2181225"/>
          <a:ext cx="7776864" cy="398407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879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482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9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302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3221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8129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19868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Bölüm</a:t>
                      </a:r>
                      <a:endParaRPr lang="tr-T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 </a:t>
                      </a:r>
                      <a:r>
                        <a:rPr lang="tr-TR" sz="2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Md.</a:t>
                      </a:r>
                      <a:endParaRPr lang="tr-T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 </a:t>
                      </a:r>
                      <a:r>
                        <a:rPr lang="tr-TR" sz="2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Md.</a:t>
                      </a:r>
                      <a:endParaRPr lang="tr-T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 </a:t>
                      </a:r>
                      <a:r>
                        <a:rPr lang="tr-TR" sz="2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Md.</a:t>
                      </a:r>
                      <a:endParaRPr lang="tr-T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ÖYP</a:t>
                      </a:r>
                      <a:endParaRPr lang="tr-T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Toplam</a:t>
                      </a:r>
                      <a:endParaRPr lang="tr-T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1834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2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YDE</a:t>
                      </a:r>
                      <a:endParaRPr lang="tr-T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2157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</a:t>
                      </a:r>
                      <a:endParaRPr lang="tr-T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2157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2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İÖB</a:t>
                      </a:r>
                      <a:endParaRPr lang="tr-T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2157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BÖTE</a:t>
                      </a:r>
                      <a:endParaRPr lang="tr-T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0162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2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EBB</a:t>
                      </a:r>
                      <a:endParaRPr lang="tr-T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5862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2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OFMAE</a:t>
                      </a:r>
                      <a:endParaRPr lang="tr-T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59882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Toplam</a:t>
                      </a:r>
                      <a:endParaRPr lang="tr-T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46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4-Akademik Personel-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650" y="-3175"/>
            <a:ext cx="92646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90E3C862-0169-40FF-98AF-12DE0BB13CD1}" type="slidenum">
              <a:rPr lang="tr-TR" sz="1200">
                <a:solidFill>
                  <a:srgbClr val="898989"/>
                </a:solidFill>
              </a:rPr>
              <a:pPr eaLnBrk="1" hangingPunct="1"/>
              <a:t>15</a:t>
            </a:fld>
            <a:endParaRPr lang="tr-TR" sz="1200">
              <a:solidFill>
                <a:srgbClr val="898989"/>
              </a:solidFill>
            </a:endParaRP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827088" y="2409825"/>
            <a:ext cx="8088312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575"/>
              </a:spcBef>
              <a:buClr>
                <a:srgbClr val="0000FF"/>
              </a:buClr>
            </a:pPr>
            <a:endParaRPr lang="tr-TR" sz="1500" b="1" dirty="0">
              <a:solidFill>
                <a:srgbClr val="000000"/>
              </a:solidFill>
              <a:latin typeface="BourgeoisTRUBol" pitchFamily="2" charset="0"/>
            </a:endParaRPr>
          </a:p>
          <a:p>
            <a:pPr>
              <a:spcBef>
                <a:spcPts val="575"/>
              </a:spcBef>
              <a:buClr>
                <a:srgbClr val="0000FF"/>
              </a:buClr>
            </a:pPr>
            <a:endParaRPr lang="tr-TR" sz="1800" b="1" dirty="0">
              <a:solidFill>
                <a:srgbClr val="000000"/>
              </a:solidFill>
              <a:latin typeface="BourgeoisTRUBol" pitchFamily="2" charset="0"/>
            </a:endParaRPr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1043608" y="1647825"/>
            <a:ext cx="6624736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tr-TR" sz="2400" b="1" dirty="0" smtClean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VEFAT EDEN ÖĞRETİM ELEMANLARI</a:t>
            </a:r>
          </a:p>
          <a:p>
            <a:pPr marL="342900" indent="-342900">
              <a:spcBef>
                <a:spcPct val="20000"/>
              </a:spcBef>
            </a:pPr>
            <a:endParaRPr lang="tr-TR" sz="2800" b="1" dirty="0">
              <a:solidFill>
                <a:srgbClr val="0F8BDA"/>
              </a:solidFill>
              <a:latin typeface="BourgeoisTRUUlt" pitchFamily="2" charset="0"/>
            </a:endParaRPr>
          </a:p>
          <a:p>
            <a:pPr marL="342900" indent="-342900">
              <a:spcBef>
                <a:spcPct val="20000"/>
              </a:spcBef>
            </a:pP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7088" y="2205038"/>
            <a:ext cx="80883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0000FF"/>
              </a:buClr>
            </a:pPr>
            <a:endParaRPr lang="tr-TR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Arş. Gör. Mustafa ALPASLAN 	</a:t>
            </a: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İÖB	31.07.2015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Arş. Gör. </a:t>
            </a: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Zişan GÜNER </a:t>
            </a: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ALPASLAN 	</a:t>
            </a: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İÖB</a:t>
            </a: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31.07.2015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tr-TR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tr-TR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tr-TR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tr-TR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tr-TR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tr-TR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b="1" dirty="0">
              <a:solidFill>
                <a:prstClr val="black"/>
              </a:solidFill>
              <a:latin typeface="BourgeoisTRUBol" pitchFamily="2" charset="0"/>
            </a:endParaRPr>
          </a:p>
          <a:p>
            <a:pPr lvl="0">
              <a:spcBef>
                <a:spcPct val="20000"/>
              </a:spcBef>
              <a:buClr>
                <a:srgbClr val="0000FF"/>
              </a:buClr>
            </a:pPr>
            <a:endParaRPr lang="tr-TR" sz="1600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 lvl="0">
              <a:spcBef>
                <a:spcPct val="20000"/>
              </a:spcBef>
              <a:buClr>
                <a:srgbClr val="0000FF"/>
              </a:buClr>
            </a:pPr>
            <a:endParaRPr lang="tr-TR" sz="1600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 lvl="0">
              <a:spcBef>
                <a:spcPct val="20000"/>
              </a:spcBef>
              <a:buClr>
                <a:srgbClr val="0000FF"/>
              </a:buClr>
            </a:pPr>
            <a:endParaRPr lang="en-US" sz="1600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951" y="3204921"/>
            <a:ext cx="4657049" cy="329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68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4-Akademik Personel-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90"/>
            <a:ext cx="92646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90E3C862-0169-40FF-98AF-12DE0BB13CD1}" type="slidenum">
              <a:rPr lang="tr-TR" sz="1200">
                <a:solidFill>
                  <a:srgbClr val="898989"/>
                </a:solidFill>
              </a:rPr>
              <a:pPr eaLnBrk="1" hangingPunct="1"/>
              <a:t>16</a:t>
            </a:fld>
            <a:endParaRPr lang="tr-TR" sz="1200">
              <a:solidFill>
                <a:srgbClr val="898989"/>
              </a:solidFill>
            </a:endParaRP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827088" y="2409825"/>
            <a:ext cx="8088312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575"/>
              </a:spcBef>
              <a:buClr>
                <a:srgbClr val="0000FF"/>
              </a:buClr>
            </a:pPr>
            <a:endParaRPr lang="tr-TR" sz="1500" b="1" dirty="0">
              <a:solidFill>
                <a:srgbClr val="000000"/>
              </a:solidFill>
              <a:latin typeface="BourgeoisTRUBol" pitchFamily="2" charset="0"/>
            </a:endParaRPr>
          </a:p>
          <a:p>
            <a:pPr>
              <a:spcBef>
                <a:spcPts val="575"/>
              </a:spcBef>
              <a:buClr>
                <a:srgbClr val="0000FF"/>
              </a:buClr>
            </a:pPr>
            <a:endParaRPr lang="tr-TR" b="1" dirty="0">
              <a:solidFill>
                <a:srgbClr val="000000"/>
              </a:solidFill>
              <a:latin typeface="BourgeoisTRUBol" pitchFamily="2" charset="0"/>
            </a:endParaRPr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tr-TR" b="1" dirty="0" smtClean="0">
              <a:solidFill>
                <a:srgbClr val="0F8BDA"/>
              </a:solidFill>
              <a:latin typeface="BourgeoisTRUUlt" pitchFamily="2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187624" y="1772815"/>
            <a:ext cx="7727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400" b="1" dirty="0" smtClean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EMEKLİ </a:t>
            </a:r>
            <a:r>
              <a:rPr lang="tr-TR" sz="2400" b="1" dirty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OLAN ÖĞRETİM </a:t>
            </a:r>
            <a:r>
              <a:rPr lang="tr-TR" sz="2400" b="1" dirty="0" smtClean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ELEMANI</a:t>
            </a:r>
            <a:endParaRPr lang="tr-TR" sz="2400" b="1" dirty="0">
              <a:solidFill>
                <a:srgbClr val="0F8B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91166" y="2524636"/>
            <a:ext cx="8024234" cy="130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Giray BERBEROĞLU		OFMAEB	16.03.2016</a:t>
            </a:r>
            <a:endParaRPr lang="tr-TR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b="1" dirty="0" smtClean="0">
              <a:solidFill>
                <a:srgbClr val="000000"/>
              </a:solidFill>
              <a:latin typeface="BourgeoisTRUBo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91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4-Akademik Personel-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" y="-1588"/>
            <a:ext cx="92646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90E3C862-0169-40FF-98AF-12DE0BB13CD1}" type="slidenum">
              <a:rPr lang="tr-TR" sz="1200">
                <a:solidFill>
                  <a:srgbClr val="898989"/>
                </a:solidFill>
              </a:rPr>
              <a:pPr eaLnBrk="1" hangingPunct="1"/>
              <a:t>17</a:t>
            </a:fld>
            <a:endParaRPr lang="tr-TR" sz="1200">
              <a:solidFill>
                <a:srgbClr val="898989"/>
              </a:solidFill>
            </a:endParaRP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827088" y="2409825"/>
            <a:ext cx="8088312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575"/>
              </a:spcBef>
              <a:buClr>
                <a:srgbClr val="0000FF"/>
              </a:buClr>
            </a:pPr>
            <a:endParaRPr lang="tr-TR" sz="1500" b="1" dirty="0">
              <a:solidFill>
                <a:srgbClr val="000000"/>
              </a:solidFill>
              <a:latin typeface="BourgeoisTRUBol" pitchFamily="2" charset="0"/>
            </a:endParaRPr>
          </a:p>
          <a:p>
            <a:pPr>
              <a:spcBef>
                <a:spcPts val="575"/>
              </a:spcBef>
              <a:buClr>
                <a:srgbClr val="0000FF"/>
              </a:buClr>
            </a:pPr>
            <a:endParaRPr lang="tr-TR" b="1" dirty="0">
              <a:solidFill>
                <a:srgbClr val="000000"/>
              </a:solidFill>
              <a:latin typeface="BourgeoisTRUBol" pitchFamily="2" charset="0"/>
            </a:endParaRPr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tr-TR" b="1" dirty="0" smtClean="0">
              <a:solidFill>
                <a:srgbClr val="0F8BDA"/>
              </a:solidFill>
              <a:latin typeface="BourgeoisTRUUlt" pitchFamily="2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27088" y="2420889"/>
            <a:ext cx="802423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en-US" b="1" dirty="0" smtClean="0">
              <a:solidFill>
                <a:prstClr val="black"/>
              </a:solidFill>
              <a:latin typeface="BourgeoisTRUBol" pitchFamily="2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259632" y="1647825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tr-TR" sz="2400" b="1" dirty="0" smtClean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AYRILAN ARAŞTIRMA GÖREVLİLERİ</a:t>
            </a:r>
            <a:endParaRPr lang="tr-TR" sz="2400" b="1" dirty="0">
              <a:solidFill>
                <a:srgbClr val="0F8B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065791" y="2418186"/>
            <a:ext cx="8024234" cy="2594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Behice Ceyda SONGÜL	YDEB	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23.06.2015</a:t>
            </a:r>
            <a:endParaRPr lang="tr-TR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Burçin YAPICI</a:t>
            </a: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YDEB</a:t>
            </a: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30.07.2015</a:t>
            </a:r>
            <a:endParaRPr lang="tr-TR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Merve ZAYİM		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EBB	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14.08.2015</a:t>
            </a:r>
            <a:endParaRPr lang="tr-TR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Kübra ERYURT		OFMAEB	01.09.2015</a:t>
            </a:r>
            <a:endParaRPr lang="tr-TR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n-US" sz="16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72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5-Gorevlendirme-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212"/>
            <a:ext cx="92646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FA2DB400-E09F-40D9-82BE-013F9576F920}" type="slidenum">
              <a:rPr lang="tr-TR" sz="1200">
                <a:solidFill>
                  <a:srgbClr val="898989"/>
                </a:solidFill>
              </a:rPr>
              <a:pPr eaLnBrk="1" hangingPunct="1"/>
              <a:t>18</a:t>
            </a:fld>
            <a:endParaRPr lang="tr-TR" sz="1200">
              <a:solidFill>
                <a:srgbClr val="898989"/>
              </a:solidFill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827088" y="2780928"/>
            <a:ext cx="770535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Prof. Dr. Ali YILDIRIM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Rektör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Yardımcısı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Doç. Dr. Betil ERÖZ TUĞA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>
              <a:latin typeface="BourgeoisTRUBol" pitchFamily="2" charset="0"/>
            </a:endParaRP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827088" y="1628800"/>
            <a:ext cx="808831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400" b="1" dirty="0" smtClean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ODTÜ KUZEY KIBRIS</a:t>
            </a:r>
            <a:r>
              <a:rPr lang="tr-TR" sz="2400" b="1" dirty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smtClean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KAMPUSUNDA </a:t>
            </a:r>
            <a:endParaRPr lang="en-US" sz="2400" b="1" dirty="0" smtClean="0">
              <a:solidFill>
                <a:srgbClr val="0F8B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sz="2400" b="1" dirty="0" smtClean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 SÜRELİ </a:t>
            </a:r>
            <a:r>
              <a:rPr lang="tr-TR" sz="2400" b="1" dirty="0" smtClean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GÖREVL</a:t>
            </a:r>
            <a:r>
              <a:rPr lang="en-US" sz="2400" b="1" dirty="0" smtClean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tr-TR" sz="2400" b="1" dirty="0" smtClean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en-US" sz="2400" b="1" dirty="0" smtClean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RME</a:t>
            </a:r>
            <a:r>
              <a:rPr lang="tr-TR" sz="2400" b="1" dirty="0" smtClean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</a:t>
            </a:r>
            <a:endParaRPr lang="tr-TR" sz="2400" b="1" dirty="0">
              <a:solidFill>
                <a:srgbClr val="0F8B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45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X:\6-Idari Personel-V2.eps+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319088"/>
            <a:ext cx="83529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DFD67763-269E-4E84-AA1A-E0AECBF241C0}" type="slidenum">
              <a:rPr lang="tr-TR" sz="1200">
                <a:solidFill>
                  <a:srgbClr val="898989"/>
                </a:solidFill>
              </a:rPr>
              <a:pPr eaLnBrk="1" hangingPunct="1"/>
              <a:t>19</a:t>
            </a:fld>
            <a:endParaRPr lang="tr-TR" sz="1200" dirty="0">
              <a:solidFill>
                <a:srgbClr val="898989"/>
              </a:solidFill>
            </a:endParaRP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827087" y="2025975"/>
            <a:ext cx="7561337" cy="32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b="1" dirty="0">
                <a:solidFill>
                  <a:prstClr val="black"/>
                </a:solidFill>
                <a:latin typeface="BourgeoisTRUBol" pitchFamily="2" charset="0"/>
              </a:rPr>
              <a:t>	</a:t>
            </a:r>
            <a:endParaRPr lang="tr-TR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2015 Yılı İGEP Katılımcısı</a:t>
            </a:r>
            <a:endParaRPr lang="en-US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Veysel CEYLAN</a:t>
            </a:r>
            <a:endParaRPr lang="en-US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tr-TR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2016 </a:t>
            </a:r>
            <a:r>
              <a:rPr lang="tr-T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Yılı İGEP </a:t>
            </a:r>
            <a:r>
              <a:rPr lang="tr-T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Katılımcıları</a:t>
            </a:r>
            <a:endParaRPr lang="en-US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Ahmet ARIN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Serap KARACA</a:t>
            </a:r>
            <a:endParaRPr lang="tr-TR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  <a:buClr>
                <a:srgbClr val="0000FF"/>
              </a:buClr>
            </a:pPr>
            <a:endParaRPr lang="tr-TR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 lvl="0">
              <a:spcBef>
                <a:spcPct val="20000"/>
              </a:spcBef>
              <a:buClr>
                <a:srgbClr val="0000FF"/>
              </a:buClr>
            </a:pPr>
            <a:endParaRPr lang="tr-TR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tr-TR" b="1" dirty="0">
              <a:solidFill>
                <a:prstClr val="black"/>
              </a:solidFill>
              <a:latin typeface="BourgeoisTRUBol" pitchFamily="2" charset="0"/>
            </a:endParaRPr>
          </a:p>
          <a:p>
            <a:pPr lvl="0">
              <a:spcBef>
                <a:spcPct val="20000"/>
              </a:spcBef>
              <a:buClr>
                <a:srgbClr val="0000FF"/>
              </a:buClr>
            </a:pPr>
            <a:endParaRPr lang="tr-TR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1500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  <p:sp>
        <p:nvSpPr>
          <p:cNvPr id="19461" name="Rectangle 3"/>
          <p:cNvSpPr>
            <a:spLocks noChangeArrowheads="1"/>
          </p:cNvSpPr>
          <p:nvPr/>
        </p:nvSpPr>
        <p:spPr bwMode="auto">
          <a:xfrm>
            <a:off x="762000" y="1268759"/>
            <a:ext cx="7626424" cy="757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400" b="1" dirty="0" smtClean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İGEP </a:t>
            </a:r>
            <a:r>
              <a:rPr lang="en-US" sz="2400" b="1" dirty="0" smtClean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İDARİ PERSONEL</a:t>
            </a:r>
            <a:r>
              <a:rPr lang="tr-TR" sz="2400" b="1" dirty="0" smtClean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EĞİTİM PROGRAMINA KATILAN PERSONEL</a:t>
            </a:r>
            <a:endParaRPr lang="tr-TR" sz="2400" b="1" dirty="0">
              <a:solidFill>
                <a:srgbClr val="0F8B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49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30" descr="1-Atamala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-1588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DE0C452-166A-4FD0-A38C-63F876A07879}" type="slidenum">
              <a:rPr lang="tr-TR">
                <a:solidFill>
                  <a:srgbClr val="898989"/>
                </a:solidFill>
              </a:rPr>
              <a:pPr/>
              <a:t>2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539552" y="2924944"/>
            <a:ext cx="856895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Safure BULUT 			02.11.2015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(Yeniden Atama)</a:t>
            </a:r>
            <a:endParaRPr lang="tr-TR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Doç. Dr. Zeynep HATİPOĞLU SÜMER		03.12.2015</a:t>
            </a:r>
          </a:p>
          <a:p>
            <a:pPr lvl="0">
              <a:spcBef>
                <a:spcPct val="20000"/>
              </a:spcBef>
              <a:buClr>
                <a:srgbClr val="0000FF"/>
              </a:buClr>
            </a:pPr>
            <a:endParaRPr lang="tr-TR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Doç. Dr. </a:t>
            </a: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Sultan Çiğdem SAĞIN ŞİMŞEK	03.12.2015</a:t>
            </a: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</a:t>
            </a: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Dr. </a:t>
            </a: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Levent İNCE </a:t>
            </a: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02.05.2016</a:t>
            </a: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tr-TR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 lvl="0">
              <a:spcBef>
                <a:spcPct val="20000"/>
              </a:spcBef>
              <a:buClr>
                <a:srgbClr val="0000FF"/>
              </a:buClr>
            </a:pPr>
            <a:endParaRPr lang="tr-TR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 lvl="0">
              <a:spcBef>
                <a:spcPct val="20000"/>
              </a:spcBef>
              <a:buClr>
                <a:srgbClr val="0000FF"/>
              </a:buClr>
            </a:pPr>
            <a:endParaRPr lang="tr-TR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 lvl="0">
              <a:spcBef>
                <a:spcPct val="20000"/>
              </a:spcBef>
              <a:buClr>
                <a:srgbClr val="0000FF"/>
              </a:buClr>
            </a:pPr>
            <a:endParaRPr lang="en-US" sz="1600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1500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sz="1500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en-US" sz="1500" b="1" dirty="0">
              <a:solidFill>
                <a:srgbClr val="000000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1500" b="1" dirty="0">
              <a:solidFill>
                <a:srgbClr val="000000"/>
              </a:solidFill>
              <a:latin typeface="BourgeoisTRUBol" pitchFamily="2" charset="0"/>
            </a:endParaRP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611560" y="1556792"/>
            <a:ext cx="8352928" cy="10801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 smtClean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FAKÜLTE KURULU ÜYELİĞİNE </a:t>
            </a:r>
            <a:endParaRPr lang="en-US" sz="2800" b="1" dirty="0" smtClean="0">
              <a:solidFill>
                <a:srgbClr val="0F8B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 smtClean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YAPILAN</a:t>
            </a:r>
            <a:r>
              <a:rPr lang="en-US" sz="2800" b="1" dirty="0" smtClean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smtClean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ATAMALAR</a:t>
            </a:r>
            <a:endParaRPr lang="tr-TR" sz="2800" b="1" dirty="0">
              <a:solidFill>
                <a:srgbClr val="0F8B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6" descr="X:\7-Ogrenciler-V2.eps+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9" y="-128379"/>
            <a:ext cx="9263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15BB13C6-BF4D-4285-87B3-72513FA50B93}" type="slidenum">
              <a:rPr lang="tr-TR" sz="1200">
                <a:solidFill>
                  <a:srgbClr val="898989"/>
                </a:solidFill>
              </a:rPr>
              <a:pPr eaLnBrk="1" hangingPunct="1"/>
              <a:t>20</a:t>
            </a:fld>
            <a:endParaRPr lang="tr-TR" sz="1200">
              <a:solidFill>
                <a:srgbClr val="898989"/>
              </a:solidFill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1259630" y="1509757"/>
            <a:ext cx="7503369" cy="67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400" b="1" dirty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DÖNEM ÖĞRENCİ SAYILARI – Hazırlık  Dahil</a:t>
            </a: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699290"/>
              </p:ext>
            </p:extLst>
          </p:nvPr>
        </p:nvGraphicFramePr>
        <p:xfrm>
          <a:off x="1259632" y="1988842"/>
          <a:ext cx="7344815" cy="410445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4689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689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689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689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689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96871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Bölüm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Hazırlık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Lisans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tr-TR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Lisans </a:t>
                      </a:r>
                      <a:r>
                        <a:rPr lang="tr-T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Doktora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Toplam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822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YDEB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722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822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OFMAEB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337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822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İÖB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237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564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977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822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BÖTE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356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822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BESB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822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EBB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822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Toplam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462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1419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2601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220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31" descr="3-Odul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-3587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1209FDA-5F46-4190-AEE5-A5BE94150A8A}" type="slidenum">
              <a:rPr lang="tr-TR">
                <a:solidFill>
                  <a:srgbClr val="898989"/>
                </a:solidFill>
              </a:rPr>
              <a:pPr/>
              <a:t>21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825894" y="1556793"/>
            <a:ext cx="8001000" cy="93610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tr-TR" sz="2400" b="1" dirty="0" smtClean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ODTÜ Geliştirme Vakfı 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tr-TR" sz="2400" b="1" dirty="0" smtClean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2400" b="1" dirty="0" smtClean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tr-TR" sz="2400" b="1" dirty="0" smtClean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ODTÜ Genç Araştırmacı Başarı Ödülü»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tr-TR" sz="2800" b="1" dirty="0">
              <a:solidFill>
                <a:srgbClr val="0F8BDA"/>
              </a:solidFill>
              <a:latin typeface="BourgeoisTRUUlt" pitchFamily="2" charset="0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tr-TR" sz="2800" b="1" dirty="0" smtClean="0">
              <a:solidFill>
                <a:srgbClr val="0F8BDA"/>
              </a:solidFill>
              <a:latin typeface="BourgeoisTRUUlt" pitchFamily="2" charset="0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tr-TR" sz="2800" b="1" dirty="0" smtClean="0">
              <a:solidFill>
                <a:srgbClr val="0F8BDA"/>
              </a:solidFill>
              <a:latin typeface="BourgeoisTRUUlt" pitchFamily="2" charset="0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tr-TR" sz="2800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827584" y="2564904"/>
            <a:ext cx="810257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Y. 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Doç.Dr. </a:t>
            </a: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Gülfidan CAN		BÖTE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tr-TR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tr-TR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tr-TR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	</a:t>
            </a:r>
            <a:endParaRPr lang="tr-TR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Y. Doç. Dr. Evrim BARAN JOVANOVIC 	EBB</a:t>
            </a: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sz="2000" b="1" dirty="0">
                <a:solidFill>
                  <a:prstClr val="black"/>
                </a:solidFill>
                <a:latin typeface="BourgeoisTRUBol" pitchFamily="2" charset="0"/>
              </a:rPr>
              <a:t> </a:t>
            </a:r>
            <a:r>
              <a:rPr lang="tr-TR" sz="2000" b="1" dirty="0" smtClean="0">
                <a:solidFill>
                  <a:prstClr val="black"/>
                </a:solidFill>
                <a:latin typeface="BourgeoisTRUBol" pitchFamily="2" charset="0"/>
              </a:rPr>
              <a:t>        </a:t>
            </a:r>
            <a:endParaRPr lang="en-US" sz="2000" b="1" dirty="0" smtClean="0">
              <a:solidFill>
                <a:srgbClr val="558ED5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b="1" dirty="0" smtClean="0">
              <a:solidFill>
                <a:srgbClr val="558ED5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b="1" dirty="0" smtClean="0">
              <a:solidFill>
                <a:prstClr val="black"/>
              </a:solidFill>
              <a:latin typeface="Cambria" pitchFamily="18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Cambria" pitchFamily="18" charset="0"/>
            </a:endParaRPr>
          </a:p>
        </p:txBody>
      </p:sp>
      <p:pic>
        <p:nvPicPr>
          <p:cNvPr id="6" name="Resim 5" descr="http://ceit.metu.edu.tr/sites/ceit.metu.edu.tr/files/gulfidan-can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520" y="2642778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Resim 6" descr="https://eds.metu.edu.tr/en/system/files/evrimbaranjovanovic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260" y="4588594"/>
            <a:ext cx="1936750" cy="1936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779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31" descr="3-Odul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165" y="0"/>
            <a:ext cx="929949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1209FDA-5F46-4190-AEE5-A5BE94150A8A}" type="slidenum">
              <a:rPr lang="tr-TR">
                <a:solidFill>
                  <a:srgbClr val="898989"/>
                </a:solidFill>
              </a:rPr>
              <a:pPr/>
              <a:t>22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762000" y="1700807"/>
            <a:ext cx="8001000" cy="1008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tr-TR" sz="2400" b="1" dirty="0" smtClean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tr-TR" sz="2400" b="1" dirty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tr-TR" sz="2400" b="1" dirty="0" smtClean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Yılı ODT</a:t>
            </a:r>
            <a:r>
              <a:rPr lang="en-US" sz="2400" b="1" dirty="0" smtClean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</a:t>
            </a:r>
            <a:r>
              <a:rPr lang="tr-TR" sz="2400" b="1" dirty="0" smtClean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Prof. Dr. Mustafa N. Parlar </a:t>
            </a:r>
            <a:endParaRPr lang="en-US" sz="2400" b="1" dirty="0" smtClean="0">
              <a:solidFill>
                <a:srgbClr val="0F8B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tr-TR" sz="2400" b="1" dirty="0" smtClean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Eğitim ve Araştırma Vakfı Ödülleri</a:t>
            </a:r>
            <a:endParaRPr lang="tr-TR" sz="2400" b="1" dirty="0">
              <a:solidFill>
                <a:srgbClr val="0F8B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827088" y="2708920"/>
            <a:ext cx="810257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tr-TR" sz="2400" b="1" dirty="0" smtClean="0">
                <a:solidFill>
                  <a:srgbClr val="558E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«Yılın Eğitimcisi Ödülü»</a:t>
            </a:r>
            <a:endParaRPr lang="en-US" sz="2400" b="1" dirty="0" smtClean="0">
              <a:solidFill>
                <a:srgbClr val="558E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b="1" dirty="0" smtClean="0">
              <a:latin typeface="BourgeoisTRUBol" pitchFamily="2" charset="0"/>
            </a:endParaRPr>
          </a:p>
          <a:p>
            <a: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Y.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Doç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Serap EMİL		EBB</a:t>
            </a: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en-US" b="1" dirty="0" smtClean="0">
              <a:latin typeface="BourgeoisTRUUlt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en-US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b="1" dirty="0">
              <a:latin typeface="BourgeoisTRUBol" pitchFamily="2" charset="0"/>
            </a:endParaRPr>
          </a:p>
        </p:txBody>
      </p:sp>
      <p:pic>
        <p:nvPicPr>
          <p:cNvPr id="6" name="Resim 5" descr="https://eds.metu.edu.tr/en/system/files/serapemil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164060"/>
            <a:ext cx="2304256" cy="23531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405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31" descr="3-Odul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165" y="0"/>
            <a:ext cx="929949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1209FDA-5F46-4190-AEE5-A5BE94150A8A}" type="slidenum">
              <a:rPr lang="tr-TR">
                <a:solidFill>
                  <a:srgbClr val="898989"/>
                </a:solidFill>
              </a:rPr>
              <a:pPr/>
              <a:t>23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77306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tr-TR" sz="2400" b="1" dirty="0" smtClean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Serhat ÖZYAR Onur Ödülü</a:t>
            </a:r>
            <a:endParaRPr lang="tr-TR" sz="2400" b="1" dirty="0">
              <a:solidFill>
                <a:srgbClr val="0F8B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827088" y="2204864"/>
            <a:ext cx="810257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b="1" dirty="0">
              <a:latin typeface="BourgeoisTRUBol" pitchFamily="2" charset="0"/>
            </a:endParaRPr>
          </a:p>
          <a:p>
            <a: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Yasemin TEZGİDEN CAKCAK     YDEB</a:t>
            </a:r>
          </a:p>
          <a:p>
            <a: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endParaRPr lang="tr-TR" b="1" dirty="0">
              <a:latin typeface="BourgeoisTRUUlt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en-US" b="1" dirty="0" smtClean="0">
              <a:latin typeface="BourgeoisTRUUlt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en-US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b="1" dirty="0">
              <a:latin typeface="BourgeoisTRUBol" pitchFamily="2" charset="0"/>
            </a:endParaRPr>
          </a:p>
        </p:txBody>
      </p:sp>
      <p:pic>
        <p:nvPicPr>
          <p:cNvPr id="6" name="Resim 5" descr="ytezgid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630" y="2348880"/>
            <a:ext cx="2664296" cy="26732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460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31" descr="3-Odul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11" y="18555"/>
            <a:ext cx="9394825" cy="6955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1209FDA-5F46-4190-AEE5-A5BE94150A8A}" type="slidenum">
              <a:rPr lang="tr-TR">
                <a:solidFill>
                  <a:srgbClr val="898989"/>
                </a:solidFill>
              </a:rPr>
              <a:pPr/>
              <a:t>24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762000" y="1772816"/>
            <a:ext cx="8001000" cy="187220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tr-TR" sz="2400" b="1" dirty="0" smtClean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TÜBİTAK-2242 Lisans Öğrencileri Yazılım Projeleri Yarışması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tr-TR" sz="2400" b="1" dirty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Akıllı ve Teknolojik Çözümler Kategori Birinciliği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tr-TR" sz="2400" b="1" dirty="0" smtClean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«Bütünleşik Uçuş Eğitimi Similasyonu» 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2400" b="1" dirty="0" smtClean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400" b="1" dirty="0" smtClean="0">
              <a:solidFill>
                <a:srgbClr val="0F8B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tr-TR" b="1" dirty="0" smtClean="0">
              <a:solidFill>
                <a:srgbClr val="0F8BDA"/>
              </a:solidFill>
              <a:latin typeface="BourgeoisTRUUlt" pitchFamily="2" charset="0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1187624" y="3645024"/>
            <a:ext cx="765604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Danışman Prof. Dr. Kürşat ÇAĞILTAY	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BÖTE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tr-TR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Musa ÇERİBAŞI  (ODTÜ KKK)</a:t>
            </a:r>
            <a:endParaRPr lang="tr-TR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Caner TOPÇU</a:t>
            </a:r>
          </a:p>
          <a:p>
            <a:pPr marL="285750" indent="-28575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Emin Berkan MAMAK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38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31" descr="3-Odul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-10605"/>
            <a:ext cx="9394825" cy="6955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1209FDA-5F46-4190-AEE5-A5BE94150A8A}" type="slidenum">
              <a:rPr lang="tr-TR">
                <a:solidFill>
                  <a:srgbClr val="898989"/>
                </a:solidFill>
              </a:rPr>
              <a:pPr/>
              <a:t>25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762000" y="1628800"/>
            <a:ext cx="8382000" cy="84507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tr-TR" sz="2400" b="1" dirty="0" smtClean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YILI LİSANSÜSTÜ DERS PERFORMANS ÖDÜLLERİ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tr-TR" b="1" dirty="0" smtClean="0">
              <a:solidFill>
                <a:srgbClr val="0F8BDA"/>
              </a:solidFill>
              <a:latin typeface="BourgeoisTRUUlt" pitchFamily="2" charset="0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1115616" y="2348879"/>
            <a:ext cx="7837884" cy="388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Ortaöğretim Fen ve Matematik Alanları Eğitimi Bölümü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</a:pP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	Nuray Ecer EREN</a:t>
            </a:r>
            <a:endParaRPr lang="tr-TR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Eğitim Bilimleri Bölümü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</a:pP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	 Hatice ERGİN</a:t>
            </a:r>
            <a:endParaRPr lang="tr-TR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İlköğretim Bölümü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</a:pP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	 Rukiye AYAN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</a:pP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	 Aslı BİLİK</a:t>
            </a:r>
            <a:endParaRPr lang="tr-TR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</a:pPr>
            <a:endParaRPr lang="tr-TR" sz="1600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</a:pPr>
            <a:r>
              <a:rPr lang="tr-TR" sz="1600" b="1" dirty="0" smtClean="0">
                <a:solidFill>
                  <a:prstClr val="black"/>
                </a:solidFill>
                <a:latin typeface="BourgeoisTRUBol" pitchFamily="2" charset="0"/>
              </a:rPr>
              <a:t>	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</a:pPr>
            <a:endParaRPr lang="tr-TR" sz="1600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</a:pPr>
            <a:endParaRPr lang="en-US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75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31" descr="3-Odul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0241" y="-138113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1209FDA-5F46-4190-AEE5-A5BE94150A8A}" type="slidenum">
              <a:rPr lang="tr-TR">
                <a:solidFill>
                  <a:srgbClr val="898989"/>
                </a:solidFill>
              </a:rPr>
              <a:pPr/>
              <a:t>26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1043608" y="1700808"/>
            <a:ext cx="7719392" cy="64807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tr-TR" sz="2400" b="1" dirty="0" smtClean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2015 Yılı Tez Ödülleri</a:t>
            </a:r>
            <a:endParaRPr lang="tr-TR" sz="2400" b="1" dirty="0">
              <a:solidFill>
                <a:srgbClr val="0F8B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1131832" y="2492896"/>
            <a:ext cx="711257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SİNEM DEMİRCİ -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İÖB</a:t>
            </a:r>
          </a:p>
          <a:p>
            <a:pPr lvl="0"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	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Doç. Dr. Elvan ŞAHİN (Danışman)</a:t>
            </a:r>
          </a:p>
          <a:p>
            <a:pPr lvl="0"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</a:pP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Doç. Dr. Gaye TEKSÖZ (Danışman)</a:t>
            </a:r>
          </a:p>
          <a:p>
            <a:pPr lvl="0"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</a:pPr>
            <a:r>
              <a:rPr lang="tr-TR" sz="1600" b="1" dirty="0" smtClean="0">
                <a:solidFill>
                  <a:prstClr val="black"/>
                </a:solidFill>
                <a:latin typeface="BourgeoisTRUBol" pitchFamily="2" charset="0"/>
              </a:rPr>
              <a:t>    </a:t>
            </a:r>
            <a:endParaRPr lang="tr-TR" sz="1600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sz="1500" b="1" dirty="0">
              <a:latin typeface="BourgeoisTRUBo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32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31" descr="3-Odul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06" y="-84255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1209FDA-5F46-4190-AEE5-A5BE94150A8A}" type="slidenum">
              <a:rPr lang="tr-TR">
                <a:solidFill>
                  <a:srgbClr val="898989"/>
                </a:solidFill>
              </a:rPr>
              <a:pPr/>
              <a:t>27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755576" y="1484784"/>
            <a:ext cx="8007424" cy="5420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tr-TR" sz="2400" b="1" dirty="0" smtClean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Yılı Fakülte 1. 2. 3.’lerine verilen ödüller</a:t>
            </a:r>
            <a:endParaRPr lang="en-US" sz="2400" b="1" dirty="0">
              <a:solidFill>
                <a:srgbClr val="558E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tr-TR" sz="2800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827584" y="1844824"/>
            <a:ext cx="793541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>
              <a:spcBef>
                <a:spcPct val="20000"/>
              </a:spcBef>
              <a:buClr>
                <a:srgbClr val="0000FF"/>
              </a:buClr>
            </a:pPr>
            <a:endParaRPr lang="en-US" b="1" dirty="0">
              <a:solidFill>
                <a:srgbClr val="558E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Sinem ORUÇ 			YDEB</a:t>
            </a:r>
            <a:endParaRPr lang="tr-TR" b="1" dirty="0" smtClean="0">
              <a:solidFill>
                <a:srgbClr val="558E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Özlem GÜNEŞ</a:t>
            </a: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YDEB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Derya ÇOŞKUN ve Ecem GEYDİR	YDEB</a:t>
            </a: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b="1" dirty="0">
              <a:solidFill>
                <a:prstClr val="black"/>
              </a:solidFill>
              <a:latin typeface="BourgeoisTRUBol" pitchFamily="2" charset="0"/>
            </a:endParaRPr>
          </a:p>
          <a:p>
            <a:pPr lvl="0">
              <a:spcBef>
                <a:spcPct val="20000"/>
              </a:spcBef>
              <a:buClr>
                <a:srgbClr val="0000FF"/>
              </a:buClr>
            </a:pPr>
            <a:endParaRPr lang="tr-TR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558ED5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en-US" b="1" dirty="0" smtClean="0">
              <a:solidFill>
                <a:srgbClr val="558ED5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b="1" dirty="0" smtClean="0">
              <a:latin typeface="Cambria" pitchFamily="18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500" b="1" dirty="0">
              <a:latin typeface="Cambria" pitchFamily="18" charset="0"/>
            </a:endParaRPr>
          </a:p>
        </p:txBody>
      </p:sp>
      <p:pic>
        <p:nvPicPr>
          <p:cNvPr id="7" name="Resim 6" descr="IMG_46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3429000"/>
            <a:ext cx="5004049" cy="2990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31" descr="3-Odul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0650" y="-1588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EDF0B7C-8B66-4314-ACD8-B04870453027}" type="slidenum">
              <a:rPr lang="tr-TR">
                <a:solidFill>
                  <a:srgbClr val="898989"/>
                </a:solidFill>
              </a:rPr>
              <a:pPr/>
              <a:t>28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956865" y="2298706"/>
            <a:ext cx="671147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sz="2400" b="1" dirty="0" smtClean="0">
                <a:solidFill>
                  <a:srgbClr val="558E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Turan </a:t>
            </a:r>
            <a:r>
              <a:rPr lang="tr-TR" sz="2400" b="1" dirty="0" err="1" smtClean="0">
                <a:solidFill>
                  <a:srgbClr val="558E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Baskan</a:t>
            </a:r>
            <a:r>
              <a:rPr lang="tr-TR" sz="2400" b="1" dirty="0" smtClean="0">
                <a:solidFill>
                  <a:srgbClr val="558E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Teşvik Ödülü</a:t>
            </a:r>
            <a:endParaRPr lang="en-US" sz="2400" b="1" dirty="0" smtClean="0">
              <a:solidFill>
                <a:srgbClr val="558E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sz="1500" b="1" dirty="0" smtClean="0">
              <a:solidFill>
                <a:srgbClr val="558ED5"/>
              </a:solidFill>
              <a:latin typeface="BourgeoisTRUBol" pitchFamily="2" charset="0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Hayrullah SARIKAYA</a:t>
            </a: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1500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sz="1500" b="1" dirty="0" smtClean="0">
                <a:solidFill>
                  <a:prstClr val="black"/>
                </a:solidFill>
                <a:latin typeface="BourgeoisTRUBol" pitchFamily="2" charset="0"/>
              </a:rPr>
              <a:t> </a:t>
            </a: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  <p:sp>
        <p:nvSpPr>
          <p:cNvPr id="22533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tr-TR" sz="2400" b="1" dirty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ODTÜ GÜNÜ ÖDÜLLERİ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27088" y="4572008"/>
            <a:ext cx="8102576" cy="13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en-US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1500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sz="1500" b="1" dirty="0" smtClean="0">
                <a:solidFill>
                  <a:prstClr val="black"/>
                </a:solidFill>
                <a:latin typeface="BourgeoisTRUBol" pitchFamily="2" charset="0"/>
              </a:rPr>
              <a:t> </a:t>
            </a: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27088" y="3506783"/>
            <a:ext cx="8147794" cy="107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sz="1500" b="1" dirty="0" smtClean="0">
                <a:solidFill>
                  <a:prstClr val="black"/>
                </a:solidFill>
                <a:latin typeface="BourgeoisTRUBol" pitchFamily="2" charset="0"/>
              </a:rPr>
              <a:t> </a:t>
            </a: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96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31" descr="3-Odul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0650" y="-1588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EDF0B7C-8B66-4314-ACD8-B04870453027}" type="slidenum">
              <a:rPr lang="tr-TR">
                <a:solidFill>
                  <a:srgbClr val="898989"/>
                </a:solidFill>
              </a:rPr>
              <a:pPr/>
              <a:t>29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956865" y="2492896"/>
            <a:ext cx="8102576" cy="153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sz="2400" b="1" dirty="0" smtClean="0">
                <a:solidFill>
                  <a:srgbClr val="558E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Hizmet Plaketi (Emekli Öğretim Elemanı)</a:t>
            </a:r>
            <a:endParaRPr lang="en-US" sz="2400" b="1" dirty="0" smtClean="0">
              <a:solidFill>
                <a:srgbClr val="558E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sz="1500" b="1" dirty="0" smtClean="0">
              <a:solidFill>
                <a:srgbClr val="558ED5"/>
              </a:solidFill>
              <a:latin typeface="BourgeoisTRUBol" pitchFamily="2" charset="0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Giray BERBEROĞLU</a:t>
            </a: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1500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sz="1500" b="1" dirty="0" smtClean="0">
                <a:solidFill>
                  <a:prstClr val="black"/>
                </a:solidFill>
                <a:latin typeface="BourgeoisTRUBol" pitchFamily="2" charset="0"/>
              </a:rPr>
              <a:t> </a:t>
            </a: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  <p:sp>
        <p:nvSpPr>
          <p:cNvPr id="22533" name="Rectangle 3"/>
          <p:cNvSpPr>
            <a:spLocks noChangeArrowheads="1"/>
          </p:cNvSpPr>
          <p:nvPr/>
        </p:nvSpPr>
        <p:spPr bwMode="auto">
          <a:xfrm>
            <a:off x="762000" y="1772815"/>
            <a:ext cx="8001000" cy="40840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tr-TR" sz="2400" b="1" dirty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ODTÜ GÜNÜ ÖDÜLLERİ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27088" y="4572008"/>
            <a:ext cx="8102576" cy="13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en-US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1500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sz="1500" b="1" dirty="0" smtClean="0">
                <a:solidFill>
                  <a:prstClr val="black"/>
                </a:solidFill>
                <a:latin typeface="BourgeoisTRUBol" pitchFamily="2" charset="0"/>
              </a:rPr>
              <a:t> </a:t>
            </a: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27088" y="3506783"/>
            <a:ext cx="8147794" cy="107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sz="1500" b="1" dirty="0" smtClean="0">
                <a:solidFill>
                  <a:prstClr val="black"/>
                </a:solidFill>
                <a:latin typeface="BourgeoisTRUBol" pitchFamily="2" charset="0"/>
              </a:rPr>
              <a:t> </a:t>
            </a: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55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30" descr="1-Atamala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95" y="-1588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DE0C452-166A-4FD0-A38C-63F876A07879}" type="slidenum">
              <a:rPr lang="tr-TR">
                <a:solidFill>
                  <a:srgbClr val="898989"/>
                </a:solidFill>
              </a:rPr>
              <a:pPr/>
              <a:t>3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827088" y="2780928"/>
            <a:ext cx="820940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  <a:tabLst>
                <a:tab pos="3317875" algn="l"/>
              </a:tabLst>
            </a:pP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</a:t>
            </a:r>
            <a:r>
              <a:rPr lang="tr-TR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Settar</a:t>
            </a: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KOÇAK		14.02.2016	(Yeniden Atama)</a:t>
            </a:r>
          </a:p>
          <a:p>
            <a:pPr>
              <a:spcBef>
                <a:spcPct val="20000"/>
              </a:spcBef>
              <a:buClr>
                <a:srgbClr val="0000FF"/>
              </a:buClr>
              <a:tabLst>
                <a:tab pos="3317875" algn="l"/>
              </a:tabLst>
            </a:pPr>
            <a:endParaRPr lang="tr-TR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  <a:tabLst>
                <a:tab pos="3317875" algn="l"/>
              </a:tabLst>
            </a:pP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Doç. Dr. Ali ERYILMAZ		04.12.2015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  <a:tabLst>
                <a:tab pos="3317875" algn="l"/>
              </a:tabLst>
            </a:pPr>
            <a:endParaRPr lang="tr-TR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  <a:tabLst>
                <a:tab pos="3317875" algn="l"/>
              </a:tabLst>
            </a:pP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Y. Doç. </a:t>
            </a: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Gökçe GÖKALP </a:t>
            </a: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13.12.2015	(Yeniden Atama)</a:t>
            </a:r>
            <a:endParaRPr lang="tr-TR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6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en-US" sz="1600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 lvl="0">
              <a:spcBef>
                <a:spcPct val="20000"/>
              </a:spcBef>
              <a:buClr>
                <a:srgbClr val="0000FF"/>
              </a:buClr>
            </a:pPr>
            <a:endParaRPr lang="tr-TR" b="1" dirty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b="1" dirty="0" smtClean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611560" y="1700807"/>
            <a:ext cx="8424936" cy="943595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400" b="1" dirty="0" smtClean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FAKÜLTE YÖNETİM KURULU ÜYELİĞİNE</a:t>
            </a:r>
            <a:r>
              <a:rPr lang="en-US" sz="2400" b="1" dirty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400" b="1" dirty="0" smtClean="0">
              <a:solidFill>
                <a:srgbClr val="0F8B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400" b="1" dirty="0" smtClean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YAPILAN ATAMALAR</a:t>
            </a:r>
            <a:endParaRPr lang="tr-TR" sz="2400" b="1" dirty="0">
              <a:solidFill>
                <a:srgbClr val="0F8B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31" descr="3-Odul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566" y="-5777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EDF0B7C-8B66-4314-ACD8-B04870453027}" type="slidenum">
              <a:rPr lang="tr-TR">
                <a:solidFill>
                  <a:srgbClr val="898989"/>
                </a:solidFill>
              </a:rPr>
              <a:pPr/>
              <a:t>30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2533" name="Rectangle 3"/>
          <p:cNvSpPr>
            <a:spLocks noChangeArrowheads="1"/>
          </p:cNvSpPr>
          <p:nvPr/>
        </p:nvSpPr>
        <p:spPr bwMode="auto">
          <a:xfrm>
            <a:off x="827088" y="1772816"/>
            <a:ext cx="7935912" cy="5760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tr-TR" sz="2400" b="1" dirty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ODTÜ GÜNÜ ÖDÜLLERİ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27088" y="4572008"/>
            <a:ext cx="8102576" cy="13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en-US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1500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sz="1500" b="1" dirty="0" smtClean="0">
                <a:solidFill>
                  <a:prstClr val="black"/>
                </a:solidFill>
                <a:latin typeface="BourgeoisTRUBol" pitchFamily="2" charset="0"/>
              </a:rPr>
              <a:t> </a:t>
            </a: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27088" y="3506783"/>
            <a:ext cx="8147794" cy="107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sz="1500" b="1" dirty="0" smtClean="0">
                <a:solidFill>
                  <a:prstClr val="black"/>
                </a:solidFill>
                <a:latin typeface="BourgeoisTRUBol" pitchFamily="2" charset="0"/>
              </a:rPr>
              <a:t> </a:t>
            </a: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971600" y="2255541"/>
            <a:ext cx="6912768" cy="3254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sz="2400" b="1" dirty="0">
                <a:solidFill>
                  <a:srgbClr val="558E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tr-TR" sz="2400" b="1" dirty="0">
                <a:solidFill>
                  <a:srgbClr val="558E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Yıl Hizmet Belgesi (Öğretim Elemanları)</a:t>
            </a:r>
            <a:endParaRPr lang="en-US" sz="2400" b="1" dirty="0">
              <a:solidFill>
                <a:srgbClr val="558E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</a:t>
            </a:r>
            <a:r>
              <a:rPr lang="tr-TR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Safure</a:t>
            </a: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BULUT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Öğr</a:t>
            </a: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Gör. Dr. </a:t>
            </a: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Sevil ONARAN</a:t>
            </a:r>
            <a:endParaRPr lang="tr-TR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</a:pPr>
            <a:endParaRPr lang="en-US" sz="1500" b="1" dirty="0">
              <a:solidFill>
                <a:srgbClr val="558ED5"/>
              </a:solidFill>
              <a:latin typeface="BourgeoisTRUBol" pitchFamily="2" charset="0"/>
            </a:endParaRPr>
          </a:p>
          <a:p>
            <a:pPr lvl="0"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</a:pPr>
            <a:endParaRPr lang="tr-TR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 lvl="0"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</a:pPr>
            <a:endParaRPr lang="tr-TR" b="1" dirty="0">
              <a:solidFill>
                <a:prstClr val="black"/>
              </a:solidFill>
              <a:latin typeface="BourgeoisTRUBol" pitchFamily="2" charset="0"/>
            </a:endParaRPr>
          </a:p>
          <a:p>
            <a:pPr lvl="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81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31" descr="3-Odul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1216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EDF0B7C-8B66-4314-ACD8-B04870453027}" type="slidenum">
              <a:rPr lang="tr-TR">
                <a:solidFill>
                  <a:srgbClr val="898989"/>
                </a:solidFill>
              </a:rPr>
              <a:pPr/>
              <a:t>31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1187624" y="2060848"/>
            <a:ext cx="770485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</a:pPr>
            <a:r>
              <a:rPr lang="en-US" sz="2400" b="1" dirty="0" smtClean="0">
                <a:solidFill>
                  <a:srgbClr val="558E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tr-TR" sz="2400" b="1" dirty="0" smtClean="0">
                <a:solidFill>
                  <a:srgbClr val="558E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2400" b="1" dirty="0">
                <a:solidFill>
                  <a:srgbClr val="558E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Yıl Hizmet Belgesi (Öğretim Elemanları</a:t>
            </a:r>
            <a:r>
              <a:rPr lang="tr-TR" sz="2400" b="1" dirty="0" smtClean="0">
                <a:solidFill>
                  <a:srgbClr val="558E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b="1" dirty="0" smtClean="0">
              <a:solidFill>
                <a:srgbClr val="558E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Doç. </a:t>
            </a: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Sadettin KİRAZCI</a:t>
            </a:r>
            <a:endParaRPr lang="tr-TR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Doç. Dr. </a:t>
            </a: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Zeynep HATİPOĞLU SÜMER</a:t>
            </a:r>
            <a:endParaRPr lang="tr-TR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Y. Doç</a:t>
            </a: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Dr. </a:t>
            </a: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Cengiz Savaş AŞKUN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</a:pPr>
            <a:r>
              <a:rPr lang="en-US" sz="2400" b="1" dirty="0" smtClean="0">
                <a:solidFill>
                  <a:srgbClr val="558E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tr-TR" sz="2400" b="1" dirty="0">
                <a:solidFill>
                  <a:srgbClr val="558E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Yıl Hizmet Belgesi </a:t>
            </a:r>
            <a:r>
              <a:rPr lang="tr-TR" sz="2400" b="1" dirty="0" smtClean="0">
                <a:solidFill>
                  <a:srgbClr val="558E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(İdari Personel)</a:t>
            </a:r>
            <a:endParaRPr lang="en-US" sz="2400" b="1" dirty="0">
              <a:solidFill>
                <a:srgbClr val="558E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İslam AYDOĞDU</a:t>
            </a:r>
            <a:endParaRPr lang="tr-TR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tr-TR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</a:pPr>
            <a:endParaRPr lang="en-US" sz="1600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en-US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en-US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en-US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sz="1500" b="1" dirty="0" smtClean="0">
                <a:solidFill>
                  <a:prstClr val="black"/>
                </a:solidFill>
                <a:latin typeface="BourgeoisTRUBol" pitchFamily="2" charset="0"/>
              </a:rPr>
              <a:t> </a:t>
            </a: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  <p:sp>
        <p:nvSpPr>
          <p:cNvPr id="22533" name="Rectangle 3"/>
          <p:cNvSpPr>
            <a:spLocks noChangeArrowheads="1"/>
          </p:cNvSpPr>
          <p:nvPr/>
        </p:nvSpPr>
        <p:spPr bwMode="auto">
          <a:xfrm>
            <a:off x="1187624" y="1556792"/>
            <a:ext cx="7575376" cy="57606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tr-TR" sz="2400" b="1" dirty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ODTÜ GÜNÜ ÖDÜLLERİ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27088" y="5013176"/>
            <a:ext cx="810257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18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31" descr="3-Odul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EDF0B7C-8B66-4314-ACD8-B04870453027}" type="slidenum">
              <a:rPr lang="tr-TR">
                <a:solidFill>
                  <a:srgbClr val="898989"/>
                </a:solidFill>
              </a:rPr>
              <a:pPr/>
              <a:t>32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1187624" y="2132856"/>
            <a:ext cx="770485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</a:pPr>
            <a:r>
              <a:rPr lang="en-US" sz="2400" b="1" dirty="0" smtClean="0">
                <a:solidFill>
                  <a:srgbClr val="558E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tr-TR" sz="2400" b="1" dirty="0">
                <a:solidFill>
                  <a:srgbClr val="558E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tr-TR" sz="2400" b="1" dirty="0" smtClean="0">
                <a:solidFill>
                  <a:srgbClr val="558E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2400" b="1" dirty="0">
                <a:solidFill>
                  <a:srgbClr val="558E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Yıl Hizmet Belgesi (Öğretim Elemanları</a:t>
            </a:r>
            <a:r>
              <a:rPr lang="tr-TR" sz="2400" b="1" dirty="0" smtClean="0">
                <a:solidFill>
                  <a:srgbClr val="558E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b="1" dirty="0" smtClean="0">
              <a:solidFill>
                <a:srgbClr val="558E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</a:t>
            </a: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Ayşegül DALOĞLU </a:t>
            </a:r>
            <a:endParaRPr lang="tr-TR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</a:t>
            </a: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Esen KONDAKÇI</a:t>
            </a: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</a:t>
            </a: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Özgül YILMAZ TÜZÜN</a:t>
            </a:r>
          </a:p>
          <a:p>
            <a:pPr>
              <a:lnSpc>
                <a:spcPct val="150000"/>
              </a:lnSpc>
              <a:spcBef>
                <a:spcPts val="300"/>
              </a:spcBef>
              <a:buClr>
                <a:srgbClr val="0000FF"/>
              </a:buClr>
            </a:pPr>
            <a:r>
              <a:rPr lang="en-US" sz="2400" b="1" dirty="0" smtClean="0">
                <a:solidFill>
                  <a:srgbClr val="558E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tr-TR" sz="2400" b="1" dirty="0" smtClean="0">
                <a:solidFill>
                  <a:srgbClr val="558E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 </a:t>
            </a:r>
            <a:r>
              <a:rPr lang="tr-TR" sz="2400" b="1" dirty="0">
                <a:solidFill>
                  <a:srgbClr val="558E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Yıl Hizmet Belgesi </a:t>
            </a:r>
            <a:r>
              <a:rPr lang="tr-TR" sz="2400" b="1" dirty="0" smtClean="0">
                <a:solidFill>
                  <a:srgbClr val="558E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(İdari Personel)</a:t>
            </a:r>
            <a:endParaRPr lang="tr-TR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Nesrin GÖKHAN</a:t>
            </a:r>
            <a:endParaRPr lang="tr-TR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</a:pPr>
            <a:endParaRPr lang="en-US" sz="1600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en-US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en-US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en-US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sz="1500" b="1" dirty="0" smtClean="0">
                <a:solidFill>
                  <a:prstClr val="black"/>
                </a:solidFill>
                <a:latin typeface="BourgeoisTRUBol" pitchFamily="2" charset="0"/>
              </a:rPr>
              <a:t> </a:t>
            </a: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  <p:sp>
        <p:nvSpPr>
          <p:cNvPr id="22533" name="Rectangle 3"/>
          <p:cNvSpPr>
            <a:spLocks noChangeArrowheads="1"/>
          </p:cNvSpPr>
          <p:nvPr/>
        </p:nvSpPr>
        <p:spPr bwMode="auto">
          <a:xfrm>
            <a:off x="1187624" y="1628800"/>
            <a:ext cx="7575376" cy="50405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tr-TR" sz="2400" b="1" dirty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ODTÜ GÜNÜ ÖDÜLLERİ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27088" y="5013176"/>
            <a:ext cx="810257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4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8-Etkinlik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-164844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13E7443-D3DE-4BE3-8927-256A124D036D}" type="slidenum">
              <a:rPr lang="tr-TR">
                <a:solidFill>
                  <a:srgbClr val="898989"/>
                </a:solidFill>
              </a:rPr>
              <a:pPr/>
              <a:t>33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827088" y="2409825"/>
            <a:ext cx="8088312" cy="346744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tr-TR" b="1" dirty="0" smtClean="0">
                <a:solidFill>
                  <a:srgbClr val="558E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«A Social Constructivist View of Learning Trajectories</a:t>
            </a:r>
            <a:r>
              <a:rPr lang="tr-TR" b="1" dirty="0">
                <a:solidFill>
                  <a:srgbClr val="558E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tr-TR" b="1" dirty="0" smtClean="0">
                <a:solidFill>
                  <a:srgbClr val="558E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«Design-Based Research» Seminerleri</a:t>
            </a:r>
            <a:endParaRPr lang="en-US" b="1" dirty="0" smtClean="0">
              <a:solidFill>
                <a:srgbClr val="558E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en-US" b="1" dirty="0" smtClean="0">
              <a:solidFill>
                <a:srgbClr val="558E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Dr. Michelle STEPHAN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(University of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North Carolina)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1-2 Temmuz 2015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500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sz="1500" b="1" dirty="0">
              <a:latin typeface="BourgeoisTRUBol" pitchFamily="2" charset="0"/>
            </a:endParaRP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971600" y="1647825"/>
            <a:ext cx="77914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ETKİNLİKLER</a:t>
            </a:r>
            <a:endParaRPr lang="tr-TR" b="1" dirty="0">
              <a:solidFill>
                <a:srgbClr val="0F8B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54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8-Etkinlik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13E7443-D3DE-4BE3-8927-256A124D036D}" type="slidenum">
              <a:rPr lang="tr-TR">
                <a:solidFill>
                  <a:srgbClr val="898989"/>
                </a:solidFill>
              </a:rPr>
              <a:pPr/>
              <a:t>34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762000" y="2181224"/>
            <a:ext cx="8153400" cy="376805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tr-TR" b="1" dirty="0" smtClean="0">
                <a:solidFill>
                  <a:srgbClr val="558E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«UFEK 2015 Ulusal Fizik Eğitimi Kongresi » </a:t>
            </a:r>
            <a:endParaRPr lang="en-US" b="1" dirty="0" smtClean="0">
              <a:solidFill>
                <a:srgbClr val="558E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en-US" b="1" dirty="0" smtClean="0">
              <a:solidFill>
                <a:srgbClr val="558E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Ortaöğretim Fen ve Matematik Alanları Eğitimi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Bölümü</a:t>
            </a: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	10-12 Eylül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b="1" dirty="0" smtClean="0">
              <a:solidFill>
                <a:srgbClr val="558E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sz="1500" b="1" dirty="0" smtClean="0">
                <a:latin typeface="BourgeoisTRUBol" pitchFamily="2" charset="0"/>
              </a:rPr>
              <a:t> </a:t>
            </a:r>
            <a:endParaRPr lang="tr-TR" sz="1500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500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500" b="1" dirty="0">
              <a:latin typeface="BourgeoisTRUBol" pitchFamily="2" charset="0"/>
            </a:endParaRP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ETKİNLİKLER</a:t>
            </a:r>
            <a:endParaRPr lang="tr-TR" b="1" dirty="0">
              <a:solidFill>
                <a:srgbClr val="0F8B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06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8-Etkinlik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175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13E7443-D3DE-4BE3-8927-256A124D036D}" type="slidenum">
              <a:rPr lang="tr-TR">
                <a:solidFill>
                  <a:srgbClr val="898989"/>
                </a:solidFill>
              </a:rPr>
              <a:pPr/>
              <a:t>35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827088" y="2409824"/>
            <a:ext cx="8088312" cy="368347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b="1" dirty="0" smtClean="0">
                <a:solidFill>
                  <a:srgbClr val="558E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«III. Zeka ve Yetenek Kongresi» </a:t>
            </a:r>
            <a:endParaRPr lang="en-US" b="1" dirty="0" smtClean="0">
              <a:solidFill>
                <a:srgbClr val="558E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b="1" dirty="0" smtClean="0">
              <a:solidFill>
                <a:srgbClr val="558E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Fakültemiz ve Türkiye Zeka Vakfı İşbirliğinde</a:t>
            </a:r>
            <a:endParaRPr lang="tr-TR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24-25 Ekim 2015</a:t>
            </a: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sz="2100" b="1" dirty="0" smtClean="0">
              <a:solidFill>
                <a:srgbClr val="558ED5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en-US" sz="1500" b="1" dirty="0" smtClean="0">
                <a:solidFill>
                  <a:prstClr val="black"/>
                </a:solidFill>
                <a:latin typeface="BourgeoisTRUBol" pitchFamily="2" charset="0"/>
              </a:rPr>
              <a:t> </a:t>
            </a: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ETKİNLİKLER</a:t>
            </a:r>
            <a:endParaRPr lang="tr-TR" b="1" dirty="0">
              <a:solidFill>
                <a:srgbClr val="0F8B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52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8-Etkinlik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13E7443-D3DE-4BE3-8927-256A124D036D}" type="slidenum">
              <a:rPr lang="tr-TR">
                <a:solidFill>
                  <a:srgbClr val="898989"/>
                </a:solidFill>
              </a:rPr>
              <a:pPr/>
              <a:t>36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827088" y="2409825"/>
            <a:ext cx="8088312" cy="2171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b="1" dirty="0" smtClean="0">
                <a:solidFill>
                  <a:srgbClr val="558E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«Eğitimde Fatih Projesi ve Yansımaları» ve </a:t>
            </a:r>
            <a:endParaRPr lang="en-US" b="1" dirty="0" smtClean="0">
              <a:solidFill>
                <a:srgbClr val="558E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b="1" dirty="0" smtClean="0">
                <a:solidFill>
                  <a:srgbClr val="558E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 Engelsiz EBA» Semineri </a:t>
            </a:r>
            <a:endParaRPr lang="en-US" b="1" dirty="0" smtClean="0">
              <a:solidFill>
                <a:srgbClr val="558E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b="1" dirty="0" smtClean="0">
              <a:solidFill>
                <a:srgbClr val="558E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İlköğretim Bölümü</a:t>
            </a: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MEB Yenilik ve Eğitim Teknolojileri Genel Müdürlüğü Uzmanları</a:t>
            </a: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20 Kasım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</a:t>
            </a: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tr-TR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sz="2100" b="1" dirty="0" smtClean="0">
              <a:solidFill>
                <a:srgbClr val="558ED5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en-US" sz="1500" b="1" dirty="0" smtClean="0">
                <a:solidFill>
                  <a:prstClr val="black"/>
                </a:solidFill>
                <a:latin typeface="BourgeoisTRUBol" pitchFamily="2" charset="0"/>
              </a:rPr>
              <a:t> </a:t>
            </a: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ETKİNLİKLER</a:t>
            </a:r>
            <a:endParaRPr lang="tr-TR" b="1" dirty="0">
              <a:solidFill>
                <a:srgbClr val="0F8B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32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8-Etkinlik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13E7443-D3DE-4BE3-8927-256A124D036D}" type="slidenum">
              <a:rPr lang="tr-TR">
                <a:solidFill>
                  <a:srgbClr val="898989"/>
                </a:solidFill>
              </a:rPr>
              <a:pPr/>
              <a:t>37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827088" y="2409825"/>
            <a:ext cx="8088312" cy="43116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r>
              <a:rPr lang="tr-TR" b="1" dirty="0" smtClean="0">
                <a:solidFill>
                  <a:srgbClr val="558E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Öğretmenler Günü:  «Mezunlardan Beklenenler»</a:t>
            </a: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Eğitim Fakültesi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30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Kasım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201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500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500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sz="1500" b="1" dirty="0">
              <a:latin typeface="BourgeoisTRUBol" pitchFamily="2" charset="0"/>
            </a:endParaRP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ETKİNLİKLER</a:t>
            </a:r>
            <a:endParaRPr lang="tr-TR" b="1" dirty="0">
              <a:solidFill>
                <a:srgbClr val="0F8B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0119" y="2801628"/>
            <a:ext cx="3281298" cy="2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2964" y="3799818"/>
            <a:ext cx="3833172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02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8-Etkinlik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13E7443-D3DE-4BE3-8927-256A124D036D}" type="slidenum">
              <a:rPr lang="tr-TR">
                <a:solidFill>
                  <a:srgbClr val="898989"/>
                </a:solidFill>
              </a:rPr>
              <a:pPr/>
              <a:t>38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827088" y="2409824"/>
            <a:ext cx="8088312" cy="267535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b="1" dirty="0" smtClean="0">
                <a:solidFill>
                  <a:srgbClr val="558E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«İçerik Üretimi, Sınav-Soru Üretimi, Müfredat Analizi-Kazanım ve Kazanım Bileşeni Çalışması» kapsamında lisans, yüksek lisans ve doktora seviyesindeki öğrencilerle bilgi paylaşımı toplantısı yapılmıştır. </a:t>
            </a:r>
            <a:endParaRPr lang="en-US" b="1" dirty="0" smtClean="0">
              <a:solidFill>
                <a:srgbClr val="558E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b="1" dirty="0" smtClean="0">
              <a:solidFill>
                <a:srgbClr val="558E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akültemiz ve SEBİT İşbirliği ile </a:t>
            </a: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4 Aralık 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b="1" dirty="0" smtClean="0">
              <a:solidFill>
                <a:srgbClr val="558E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en-US" sz="1500" b="1" dirty="0" smtClean="0">
                <a:solidFill>
                  <a:prstClr val="black"/>
                </a:solidFill>
                <a:latin typeface="BourgeoisTRUBol" pitchFamily="2" charset="0"/>
              </a:rPr>
              <a:t> </a:t>
            </a: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ETKİNLİKLER</a:t>
            </a:r>
            <a:endParaRPr lang="tr-TR" b="1" dirty="0">
              <a:solidFill>
                <a:srgbClr val="0F8B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52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8-Etkinlik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13E7443-D3DE-4BE3-8927-256A124D036D}" type="slidenum">
              <a:rPr lang="tr-TR">
                <a:solidFill>
                  <a:srgbClr val="898989"/>
                </a:solidFill>
              </a:rPr>
              <a:pPr/>
              <a:t>39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827088" y="2181224"/>
            <a:ext cx="8316912" cy="333600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b="1" dirty="0" smtClean="0">
                <a:solidFill>
                  <a:srgbClr val="558E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Işık Kirliliği Temalı «Astronomi Öğretmen Seminerleri-V»  Semineri</a:t>
            </a: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b="1" dirty="0" smtClean="0">
              <a:solidFill>
                <a:srgbClr val="558E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Ortaöğretim Fen ve Matematik Alanları Eğitimi Bölümü ve çeşitli üniversitelerin öğretim üyelerinin işbirliği ile</a:t>
            </a: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5-6 Aralık 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b="1" dirty="0" smtClean="0">
              <a:solidFill>
                <a:srgbClr val="558E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en-US" sz="1500" b="1" dirty="0" smtClean="0">
                <a:solidFill>
                  <a:prstClr val="black"/>
                </a:solidFill>
                <a:latin typeface="BourgeoisTRUBol" pitchFamily="2" charset="0"/>
              </a:rPr>
              <a:t> </a:t>
            </a:r>
            <a:endParaRPr lang="tr-TR" sz="1500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762000" y="1556792"/>
            <a:ext cx="8001000" cy="48631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ETKİNLİKLER</a:t>
            </a:r>
            <a:endParaRPr lang="tr-TR" b="1" dirty="0">
              <a:solidFill>
                <a:srgbClr val="0F8B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573907"/>
            <a:ext cx="5271120" cy="296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2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30" descr="1-Atamala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-7264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DE0C452-166A-4FD0-A38C-63F876A07879}" type="slidenum">
              <a:rPr lang="tr-TR">
                <a:solidFill>
                  <a:srgbClr val="898989"/>
                </a:solidFill>
              </a:rPr>
              <a:pPr/>
              <a:t>4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179512" y="2719401"/>
            <a:ext cx="8832602" cy="214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  <a:tabLst>
                <a:tab pos="3433763" algn="l"/>
              </a:tabLst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Prof. Dr.  Cennet ENGİN DEMİR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17.09.2015	Bölüm Başkanı </a:t>
            </a:r>
            <a:endParaRPr lang="tr-TR" sz="16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  <a:tabLst>
                <a:tab pos="3433763" algn="l"/>
              </a:tabLst>
            </a:pPr>
            <a:endParaRPr lang="en-US" sz="16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  <a:tabLst>
                <a:tab pos="3433763" algn="l"/>
              </a:tabLst>
            </a:pPr>
            <a:r>
              <a:rPr lang="tr-TR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Y. Doç. Dr. Gökçe GÖKALP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18.09.2015</a:t>
            </a:r>
            <a:r>
              <a:rPr lang="tr-TR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Bölüm Başkan Yardımcısı 					(Yeniden Atama)</a:t>
            </a:r>
          </a:p>
          <a:p>
            <a:pPr lvl="0">
              <a:spcBef>
                <a:spcPct val="20000"/>
              </a:spcBef>
              <a:buClr>
                <a:srgbClr val="0000FF"/>
              </a:buClr>
              <a:tabLst>
                <a:tab pos="3433763" algn="l"/>
              </a:tabLst>
            </a:pPr>
            <a:endParaRPr lang="tr-TR" sz="16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  <a:tabLst>
                <a:tab pos="3433763" algn="l"/>
              </a:tabLst>
            </a:pPr>
            <a:r>
              <a:rPr lang="tr-TR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Y. </a:t>
            </a:r>
            <a:r>
              <a:rPr lang="tr-TR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Doç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tr-TR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Dr.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Duygun GÖKTÜRK	</a:t>
            </a:r>
            <a:r>
              <a:rPr lang="tr-TR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22.02.2016</a:t>
            </a:r>
            <a:r>
              <a:rPr lang="tr-TR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Bölüm Başkan Yardımcısı	 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  <a:tabLst>
                <a:tab pos="3433763" algn="l"/>
              </a:tabLst>
            </a:pPr>
            <a:endParaRPr lang="en-US" b="1" dirty="0">
              <a:solidFill>
                <a:srgbClr val="000000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1600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 smtClean="0">
              <a:solidFill>
                <a:srgbClr val="000000"/>
              </a:solidFill>
              <a:latin typeface="BourgeoisTRUBol" pitchFamily="2" charset="0"/>
            </a:endParaRP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467544" y="1916832"/>
            <a:ext cx="8676456" cy="50405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400" b="1" dirty="0" smtClean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EĞİTİM BİLİMLERİ BÖLÜMÜ</a:t>
            </a:r>
            <a:endParaRPr lang="tr-TR" sz="2400" b="1" dirty="0">
              <a:solidFill>
                <a:srgbClr val="0F8B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7544" y="1124744"/>
            <a:ext cx="8544570" cy="792088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400" b="1" dirty="0" smtClean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BÖLÜM BAŞKANLIKLARINA YAPILAN ATAMALAR</a:t>
            </a:r>
            <a:endParaRPr lang="tr-TR" sz="2400" b="1" dirty="0">
              <a:solidFill>
                <a:srgbClr val="0F8B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8-Etkinlik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13E7443-D3DE-4BE3-8927-256A124D036D}" type="slidenum">
              <a:rPr lang="tr-TR">
                <a:solidFill>
                  <a:srgbClr val="898989"/>
                </a:solidFill>
              </a:rPr>
              <a:pPr/>
              <a:t>40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827088" y="2409825"/>
            <a:ext cx="8316912" cy="2171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b="1" dirty="0" smtClean="0">
                <a:solidFill>
                  <a:srgbClr val="558E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KAOS GL Ayrımcılık Karşıtı Ders «LBGTİ Temel Kavramlar, Mitler» «LGBTİ Öğrencim Var, Ne Yapmalıyım?» Semineri</a:t>
            </a: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b="1" dirty="0" smtClean="0">
              <a:solidFill>
                <a:srgbClr val="558E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Eğitim Bilimleri Bölümü </a:t>
            </a: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9 Aralık 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b="1" dirty="0" smtClean="0">
              <a:solidFill>
                <a:srgbClr val="558E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 </a:t>
            </a:r>
            <a:endParaRPr lang="tr-TR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ETKİNLİKLER</a:t>
            </a:r>
            <a:endParaRPr lang="tr-TR" b="1" dirty="0">
              <a:solidFill>
                <a:srgbClr val="0F8B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41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8-Etkinlik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13E7443-D3DE-4BE3-8927-256A124D036D}" type="slidenum">
              <a:rPr lang="tr-TR">
                <a:solidFill>
                  <a:srgbClr val="898989"/>
                </a:solidFill>
              </a:rPr>
              <a:pPr/>
              <a:t>41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395536" y="2409824"/>
            <a:ext cx="8748464" cy="260335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b="1" dirty="0" smtClean="0">
                <a:solidFill>
                  <a:srgbClr val="558E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«Türkiye Eğitim Sisteminde Renk, Etnik Köken, Dil ve İnanç Temelli Ayrımcılık» Semineri</a:t>
            </a: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b="1" dirty="0" smtClean="0">
              <a:solidFill>
                <a:srgbClr val="558E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Eğitim Bilimleri Bölümü </a:t>
            </a:r>
            <a:endParaRPr lang="tr-TR" b="1" dirty="0" smtClean="0">
              <a:solidFill>
                <a:srgbClr val="558E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Nurcan KAYA  </a:t>
            </a:r>
            <a:endParaRPr lang="en-US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(Uluslar arası Azınlık Hakları Grubu Türkiye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Koordinatörü)</a:t>
            </a:r>
            <a:endParaRPr lang="tr-TR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17 Aralık 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b="1" dirty="0" smtClean="0">
              <a:solidFill>
                <a:srgbClr val="558E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en-US" sz="1500" b="1" dirty="0" smtClean="0">
                <a:solidFill>
                  <a:prstClr val="black"/>
                </a:solidFill>
                <a:latin typeface="BourgeoisTRUBol" pitchFamily="2" charset="0"/>
              </a:rPr>
              <a:t> </a:t>
            </a:r>
            <a:endParaRPr lang="tr-TR" sz="1500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ETKİNLİKLER</a:t>
            </a:r>
            <a:endParaRPr lang="tr-TR" b="1" dirty="0">
              <a:solidFill>
                <a:srgbClr val="0F8B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51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8-Etkinlik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13E7443-D3DE-4BE3-8927-256A124D036D}" type="slidenum">
              <a:rPr lang="tr-TR">
                <a:solidFill>
                  <a:srgbClr val="898989"/>
                </a:solidFill>
              </a:rPr>
              <a:pPr/>
              <a:t>42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827088" y="2409825"/>
            <a:ext cx="7705352" cy="2171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b="1" dirty="0" smtClean="0">
                <a:solidFill>
                  <a:srgbClr val="558E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Türk Kızılayı, Kan Bağışı Kampanyası</a:t>
            </a:r>
            <a:endParaRPr lang="en-US" b="1" dirty="0" smtClean="0">
              <a:solidFill>
                <a:srgbClr val="558E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b="1" dirty="0" smtClean="0">
              <a:solidFill>
                <a:srgbClr val="558E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Dekanlık Binası </a:t>
            </a: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23 Aralık 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b="1" dirty="0" smtClean="0">
              <a:solidFill>
                <a:srgbClr val="558E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 </a:t>
            </a:r>
            <a:endParaRPr lang="tr-TR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ETKİNLİKLER</a:t>
            </a:r>
            <a:endParaRPr lang="tr-TR" b="1" dirty="0">
              <a:solidFill>
                <a:srgbClr val="0F8B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68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8-Etkinlik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13E7443-D3DE-4BE3-8927-256A124D036D}" type="slidenum">
              <a:rPr lang="tr-TR">
                <a:solidFill>
                  <a:srgbClr val="898989"/>
                </a:solidFill>
              </a:rPr>
              <a:pPr/>
              <a:t>43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395536" y="2409825"/>
            <a:ext cx="8748464" cy="2171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b="1" dirty="0" smtClean="0">
                <a:solidFill>
                  <a:srgbClr val="558E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«TED Okullarında Öğretmen Olmak» Adlı Etkinlik</a:t>
            </a:r>
            <a:endParaRPr lang="en-US" b="1" dirty="0" smtClean="0">
              <a:solidFill>
                <a:srgbClr val="558E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b="1" dirty="0" smtClean="0">
              <a:solidFill>
                <a:srgbClr val="558E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Türk Eğitim Derneği Genel Merkezi Eğitim Koordinatörlerinin katılımı ile </a:t>
            </a: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23 Aralık 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b="1" dirty="0" smtClean="0">
              <a:solidFill>
                <a:srgbClr val="558E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 </a:t>
            </a:r>
            <a:endParaRPr lang="tr-TR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ETKİNLİKLER</a:t>
            </a:r>
            <a:endParaRPr lang="tr-TR" b="1" dirty="0">
              <a:solidFill>
                <a:srgbClr val="0F8B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7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8-Etkinlik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291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13E7443-D3DE-4BE3-8927-256A124D036D}" type="slidenum">
              <a:rPr lang="tr-TR">
                <a:solidFill>
                  <a:srgbClr val="898989"/>
                </a:solidFill>
              </a:rPr>
              <a:pPr/>
              <a:t>44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827088" y="2181224"/>
            <a:ext cx="8281416" cy="44161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b="1" dirty="0" smtClean="0">
                <a:solidFill>
                  <a:srgbClr val="558E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«Yılbaşı Partisi»</a:t>
            </a:r>
            <a:endParaRPr lang="en-US" b="1" dirty="0" smtClean="0">
              <a:solidFill>
                <a:srgbClr val="558E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b="1" dirty="0" smtClean="0">
              <a:solidFill>
                <a:srgbClr val="558E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Eğitim Fakültesi  </a:t>
            </a: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30 Aralık 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b="1" dirty="0" smtClean="0">
              <a:solidFill>
                <a:srgbClr val="558ED5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en-US" sz="1500" b="1" dirty="0" smtClean="0">
                <a:solidFill>
                  <a:prstClr val="black"/>
                </a:solidFill>
                <a:latin typeface="BourgeoisTRUBol" pitchFamily="2" charset="0"/>
              </a:rPr>
              <a:t> </a:t>
            </a:r>
            <a:endParaRPr lang="tr-TR" sz="1500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ETKİNLİKLER</a:t>
            </a:r>
            <a:endParaRPr lang="tr-TR" b="1" dirty="0">
              <a:solidFill>
                <a:srgbClr val="0F8B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249" y="2581563"/>
            <a:ext cx="5450296" cy="363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3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8-Etkinlik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13E7443-D3DE-4BE3-8927-256A124D036D}" type="slidenum">
              <a:rPr lang="tr-TR">
                <a:solidFill>
                  <a:srgbClr val="898989"/>
                </a:solidFill>
              </a:rPr>
              <a:pPr/>
              <a:t>45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827088" y="2409825"/>
            <a:ext cx="8316912" cy="2171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b="1" dirty="0" smtClean="0">
                <a:solidFill>
                  <a:srgbClr val="558E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«Öğretmen Eğitimine Eleştirel Bakış »</a:t>
            </a:r>
            <a:endParaRPr lang="en-US" b="1" dirty="0" smtClean="0">
              <a:solidFill>
                <a:srgbClr val="558E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b="1" dirty="0" smtClean="0">
              <a:solidFill>
                <a:srgbClr val="558E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Eğitim Bilimleri Bölümü</a:t>
            </a: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Yasemin </a:t>
            </a:r>
            <a:r>
              <a:rPr lang="tr-TR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Tezgiden</a:t>
            </a: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Cakcak</a:t>
            </a: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(Yabancı Diller Eğitimi Bölümü)</a:t>
            </a: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	9 Mart 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b="1" dirty="0" smtClean="0">
              <a:solidFill>
                <a:srgbClr val="558E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en-US" sz="1500" b="1" dirty="0" smtClean="0">
                <a:solidFill>
                  <a:prstClr val="black"/>
                </a:solidFill>
                <a:latin typeface="BourgeoisTRUBol" pitchFamily="2" charset="0"/>
              </a:rPr>
              <a:t> </a:t>
            </a:r>
            <a:endParaRPr lang="tr-TR" sz="1500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ETKİNLİKLER</a:t>
            </a:r>
            <a:endParaRPr lang="tr-TR" b="1" dirty="0">
              <a:solidFill>
                <a:srgbClr val="0F8B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13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8-Etkinlik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13E7443-D3DE-4BE3-8927-256A124D036D}" type="slidenum">
              <a:rPr lang="tr-TR">
                <a:solidFill>
                  <a:srgbClr val="898989"/>
                </a:solidFill>
              </a:rPr>
              <a:pPr/>
              <a:t>46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827088" y="2181226"/>
            <a:ext cx="8088312" cy="448813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FF"/>
              </a:buClr>
            </a:pPr>
            <a:r>
              <a:rPr lang="tr-TR" b="1" dirty="0" smtClean="0">
                <a:solidFill>
                  <a:srgbClr val="558E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«Toplum Liderleri Geliyor 2016» Ufuk Geliştirme ve Liderlik Eğitimi Seminerleri</a:t>
            </a:r>
            <a:endParaRPr lang="tr-TR" b="1" dirty="0" smtClean="0">
              <a:solidFill>
                <a:srgbClr val="1F497D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Fakültemiz, Çankaya, Yıldız ve Ulus </a:t>
            </a:r>
            <a:r>
              <a:rPr lang="tr-TR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</a:t>
            </a: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Kulüpleri İşbirliği ile</a:t>
            </a: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4 Mart - 17 Nisan 2016</a:t>
            </a: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sz="1500" b="1" dirty="0">
                <a:solidFill>
                  <a:prstClr val="black"/>
                </a:solidFill>
                <a:latin typeface="BourgeoisTRUBol" pitchFamily="2" charset="0"/>
              </a:rPr>
              <a:t>	</a:t>
            </a:r>
            <a:endParaRPr lang="en-US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sz="1500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sz="1500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762000" y="1539875"/>
            <a:ext cx="8001000" cy="641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ETKİNLİKLER</a:t>
            </a:r>
            <a:endParaRPr lang="tr-TR" b="1" dirty="0">
              <a:solidFill>
                <a:srgbClr val="0F8B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272" y="3645024"/>
            <a:ext cx="4325112" cy="271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141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8-Etkinlik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2899" y="-1588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13E7443-D3DE-4BE3-8927-256A124D036D}" type="slidenum">
              <a:rPr lang="tr-TR">
                <a:solidFill>
                  <a:srgbClr val="898989"/>
                </a:solidFill>
              </a:rPr>
              <a:pPr/>
              <a:t>47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762000" y="2409825"/>
            <a:ext cx="8382000" cy="289138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r>
              <a:rPr lang="tr-TR" b="1" dirty="0" smtClean="0">
                <a:solidFill>
                  <a:srgbClr val="558E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«Köy Enstitülerinden Günümüze Kültür ve Eğitim Politikaları</a:t>
            </a:r>
            <a:r>
              <a:rPr lang="tr-TR" b="1" dirty="0">
                <a:solidFill>
                  <a:srgbClr val="558E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smtClean="0">
                <a:solidFill>
                  <a:srgbClr val="558E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en-US" b="1" dirty="0" smtClean="0">
              <a:solidFill>
                <a:srgbClr val="558E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</a:pP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Fakültemiz ve Yeni Kuşak Köy Enstitülüler Derneği İşbirliği ile</a:t>
            </a:r>
            <a:endParaRPr lang="tr-TR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Nisan </a:t>
            </a: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tr-TR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500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sz="1500" b="1" dirty="0">
              <a:latin typeface="BourgeoisTRUBol" pitchFamily="2" charset="0"/>
            </a:endParaRP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ETKİNLİKLER</a:t>
            </a:r>
            <a:endParaRPr lang="tr-TR" b="1" dirty="0">
              <a:solidFill>
                <a:srgbClr val="0F8B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07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8-Etkinlik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13E7443-D3DE-4BE3-8927-256A124D036D}" type="slidenum">
              <a:rPr lang="tr-TR">
                <a:solidFill>
                  <a:srgbClr val="898989"/>
                </a:solidFill>
              </a:rPr>
              <a:pPr/>
              <a:t>48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762000" y="2348879"/>
            <a:ext cx="8382000" cy="38847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FF"/>
              </a:buClr>
            </a:pPr>
            <a:r>
              <a:rPr lang="tr-TR" b="1" dirty="0" smtClean="0">
                <a:solidFill>
                  <a:srgbClr val="558E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Makarna Günü</a:t>
            </a:r>
            <a:endParaRPr lang="tr-TR" b="1" dirty="0">
              <a:solidFill>
                <a:srgbClr val="558E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Eğitim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Fakültesi</a:t>
            </a:r>
            <a:endParaRPr lang="tr-TR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4 Mayıs 2016</a:t>
            </a:r>
            <a:endParaRPr lang="tr-TR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ETKİNLİKLER</a:t>
            </a:r>
            <a:endParaRPr lang="tr-TR" b="1" dirty="0">
              <a:solidFill>
                <a:srgbClr val="0F8B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Resim 5" descr="D:\1 EĞİTİM FAKÜLTESİ DOSYASI\sevila\2016-05-04 Makarna Senligi\IMG_722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480" y="2666257"/>
            <a:ext cx="5144968" cy="33550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4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8-Etkinlik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0650" y="-15429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13E7443-D3DE-4BE3-8927-256A124D036D}" type="slidenum">
              <a:rPr lang="tr-TR">
                <a:solidFill>
                  <a:srgbClr val="898989"/>
                </a:solidFill>
              </a:rPr>
              <a:pPr/>
              <a:t>49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395536" y="2181225"/>
            <a:ext cx="8568952" cy="45402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Üniversitemiz 60. Yıl konuşmacılarından </a:t>
            </a: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</a:t>
            </a:r>
            <a:r>
              <a:rPr lang="tr-TR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Micheal</a:t>
            </a: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APPLE ile söyleşi </a:t>
            </a: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Eğitim Bilimleri  Bölümü</a:t>
            </a: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Mayıs 2016</a:t>
            </a: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ETKİNLİKLER</a:t>
            </a:r>
            <a:endParaRPr lang="tr-TR" b="1" dirty="0">
              <a:solidFill>
                <a:srgbClr val="0F8B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Resim 5" descr="C:\Users\pdb\Downloads\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660" y="3410667"/>
            <a:ext cx="5256584" cy="3287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182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30" descr="1-Atamala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-7264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DE0C452-166A-4FD0-A38C-63F876A07879}" type="slidenum">
              <a:rPr lang="tr-TR">
                <a:solidFill>
                  <a:srgbClr val="898989"/>
                </a:solidFill>
              </a:rPr>
              <a:pPr/>
              <a:t>5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179512" y="2852935"/>
            <a:ext cx="8832602" cy="20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  <a:tabLst>
                <a:tab pos="3433763" algn="l"/>
              </a:tabLst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Prof. Dr.  </a:t>
            </a:r>
            <a:r>
              <a:rPr lang="tr-T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Settar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 KOÇAK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16.07.2015	Bölüm Başkanı 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tabLst>
                <a:tab pos="3433763" algn="l"/>
              </a:tabLst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(Yeniden Atama)	</a:t>
            </a:r>
            <a:endParaRPr lang="tr-TR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  <a:tabLst>
                <a:tab pos="3433763" algn="l"/>
              </a:tabLst>
            </a:pPr>
            <a:endParaRPr lang="en-US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  <a:tabLst>
                <a:tab pos="3433763" algn="l"/>
              </a:tabLst>
            </a:pPr>
            <a:r>
              <a:rPr lang="tr-TR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Doç. Dr.  Sadettin KİRAZCI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16.07.2015</a:t>
            </a:r>
            <a:r>
              <a:rPr lang="tr-T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Bölüm Başkan Yardımcısı 				(Yeniden Atama)</a:t>
            </a:r>
          </a:p>
          <a:p>
            <a:pPr>
              <a:spcBef>
                <a:spcPct val="20000"/>
              </a:spcBef>
              <a:buClr>
                <a:srgbClr val="0000FF"/>
              </a:buClr>
              <a:tabLst>
                <a:tab pos="3433763" algn="l"/>
              </a:tabLst>
            </a:pPr>
            <a:r>
              <a:rPr lang="tr-TR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  <a:tabLst>
                <a:tab pos="3433763" algn="l"/>
              </a:tabLst>
            </a:pPr>
            <a:endParaRPr lang="en-US" b="1" dirty="0">
              <a:solidFill>
                <a:srgbClr val="000000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1600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 smtClean="0">
              <a:solidFill>
                <a:srgbClr val="000000"/>
              </a:solidFill>
              <a:latin typeface="BourgeoisTRUBol" pitchFamily="2" charset="0"/>
            </a:endParaRP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467544" y="1916832"/>
            <a:ext cx="8676456" cy="50405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400" b="1" dirty="0" smtClean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BEDEN EĞİTİMİ VE SPOR BÖLÜMÜ</a:t>
            </a:r>
            <a:endParaRPr lang="tr-TR" sz="2400" b="1" dirty="0">
              <a:solidFill>
                <a:srgbClr val="0F8B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7544" y="1124744"/>
            <a:ext cx="8544570" cy="792088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400" b="1" dirty="0" smtClean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BÖLÜM BAŞKANLIKLARINA YAPILAN ATAMALAR</a:t>
            </a:r>
            <a:endParaRPr lang="tr-TR" sz="2400" b="1" dirty="0">
              <a:solidFill>
                <a:srgbClr val="0F8B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68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8-Etkinlik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0650" y="-15429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13E7443-D3DE-4BE3-8927-256A124D036D}" type="slidenum">
              <a:rPr lang="tr-TR">
                <a:solidFill>
                  <a:srgbClr val="898989"/>
                </a:solidFill>
              </a:rPr>
              <a:pPr/>
              <a:t>50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395536" y="2348881"/>
            <a:ext cx="8748464" cy="1800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FF"/>
              </a:buClr>
            </a:pPr>
            <a:r>
              <a:rPr lang="tr-TR" b="1" dirty="0" smtClean="0">
                <a:solidFill>
                  <a:srgbClr val="558E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«6th METU English Language Teaching Undergraduate Students Conference» </a:t>
            </a:r>
            <a:endParaRPr lang="tr-TR" b="1" dirty="0">
              <a:solidFill>
                <a:srgbClr val="558E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Yabancı Diller Eğitimi Bölümü</a:t>
            </a: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4-5 Haziran 2016</a:t>
            </a: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1500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ETKİNLİKLER</a:t>
            </a:r>
            <a:endParaRPr lang="tr-TR" b="1" dirty="0">
              <a:solidFill>
                <a:srgbClr val="0F8B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49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8-Etkinlik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130" y="-28358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13E7443-D3DE-4BE3-8927-256A124D036D}" type="slidenum">
              <a:rPr lang="tr-TR">
                <a:solidFill>
                  <a:srgbClr val="898989"/>
                </a:solidFill>
              </a:rPr>
              <a:pPr/>
              <a:t>51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395536" y="1916833"/>
            <a:ext cx="9073008" cy="41764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hlink"/>
              </a:buClr>
            </a:pPr>
            <a:r>
              <a:rPr lang="tr-TR" b="1" dirty="0">
                <a:solidFill>
                  <a:srgbClr val="558ED5"/>
                </a:solidFill>
                <a:latin typeface="BourgeoisTRUBol" pitchFamily="2" charset="0"/>
              </a:rPr>
              <a:t>«</a:t>
            </a:r>
            <a:r>
              <a:rPr lang="tr-TR" b="1" dirty="0">
                <a:solidFill>
                  <a:srgbClr val="558E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 609 Design </a:t>
            </a:r>
            <a:r>
              <a:rPr lang="tr-TR" b="1" dirty="0" err="1">
                <a:solidFill>
                  <a:srgbClr val="558E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tr-TR" b="1" dirty="0">
                <a:solidFill>
                  <a:srgbClr val="558E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tr-TR" b="1" dirty="0" err="1">
                <a:solidFill>
                  <a:srgbClr val="558E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tr-TR" b="1" dirty="0">
                <a:solidFill>
                  <a:srgbClr val="558E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endParaRPr lang="tr-TR" b="1" dirty="0" smtClean="0">
              <a:solidFill>
                <a:srgbClr val="558E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</a:pPr>
            <a:r>
              <a:rPr lang="tr-TR" b="1" dirty="0" smtClean="0">
                <a:solidFill>
                  <a:srgbClr val="558E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dersinin </a:t>
            </a:r>
            <a:r>
              <a:rPr lang="tr-TR" b="1" dirty="0">
                <a:solidFill>
                  <a:srgbClr val="558E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kısmı online seminerler olarak gerçekleştirilmiştir.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Dr. Paul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Cobb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Vanderbilt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) 2 Mart 2016</a:t>
            </a:r>
            <a:endParaRPr lang="tr-TR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Jere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Confrey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 (North Carolina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 Mart 2016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Nienke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Nieveen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Twente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23 Mart 2016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Dr. Douglas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Clements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of Denver)</a:t>
            </a: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Mart 2016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Tjeerd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Plomp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Twente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Nisan 2016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Brenda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Bannan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(Georgia Mason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 Nisan 2016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Dr. Richard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Lehrer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&amp; Dr.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Leona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Schauble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Vanderbilt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) 20 Nisan</a:t>
            </a: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Koeno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Gravemeijer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Edinhoven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27 Nisan 2016</a:t>
            </a: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762000" y="1340769"/>
            <a:ext cx="8001000" cy="57606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ETKİNLİKLER</a:t>
            </a:r>
            <a:endParaRPr lang="tr-TR" b="1" dirty="0">
              <a:solidFill>
                <a:srgbClr val="0F8B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58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8-Etkinlik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649" y="-1588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13E7443-D3DE-4BE3-8927-256A124D036D}" type="slidenum">
              <a:rPr lang="tr-TR">
                <a:solidFill>
                  <a:srgbClr val="898989"/>
                </a:solidFill>
              </a:rPr>
              <a:pPr/>
              <a:t>52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762000" y="2181225"/>
            <a:ext cx="8130480" cy="376805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FF"/>
              </a:buClr>
            </a:pPr>
            <a:r>
              <a:rPr lang="tr-TR" sz="2400" b="1" dirty="0" smtClean="0">
                <a:solidFill>
                  <a:srgbClr val="558E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Beden Eğitimi ve Spor Bölümü Seminerleri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</a:pPr>
            <a:endParaRPr lang="tr-TR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Semra KARAKUŞ «</a:t>
            </a:r>
            <a:r>
              <a:rPr lang="tr-TR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Postür</a:t>
            </a: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Beden Farkındalığı» konulu </a:t>
            </a: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sunum</a:t>
            </a:r>
            <a:endParaRPr lang="tr-TR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 Aralık </a:t>
            </a: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Ercüment SUNTER  «Basketbolla ilgili söyleşi»</a:t>
            </a:r>
          </a:p>
          <a:p>
            <a:pPr lvl="1">
              <a:spcBef>
                <a:spcPct val="20000"/>
              </a:spcBef>
              <a:buClr>
                <a:srgbClr val="0000FF"/>
              </a:buClr>
            </a:pP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17 Şubat </a:t>
            </a: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  <a:p>
            <a:pPr lvl="1">
              <a:spcBef>
                <a:spcPct val="20000"/>
              </a:spcBef>
              <a:buClr>
                <a:srgbClr val="0000FF"/>
              </a:buClr>
            </a:pPr>
            <a:endParaRPr lang="tr-TR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Nurettin TAVUÇ «21. Yüzyılda Kariyer Yönetimi» konulu sunum</a:t>
            </a: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23 Mart 2016</a:t>
            </a: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1500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ETKİNLİKLER</a:t>
            </a:r>
            <a:endParaRPr lang="tr-TR" b="1" dirty="0">
              <a:solidFill>
                <a:srgbClr val="0F8B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99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" y="4762"/>
            <a:ext cx="9134475" cy="6848475"/>
          </a:xfrm>
          <a:prstGeom prst="rect">
            <a:avLst/>
          </a:prstGeom>
        </p:spPr>
      </p:pic>
      <p:sp>
        <p:nvSpPr>
          <p:cNvPr id="2560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13E7443-D3DE-4BE3-8927-256A124D036D}" type="slidenum">
              <a:rPr lang="tr-TR">
                <a:solidFill>
                  <a:srgbClr val="898989"/>
                </a:solidFill>
              </a:rPr>
              <a:pPr/>
              <a:t>53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611560" y="1268760"/>
            <a:ext cx="8352928" cy="122413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sz="2800" b="1" dirty="0" smtClean="0">
                <a:solidFill>
                  <a:srgbClr val="558E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tr-TR" sz="2800" b="1" dirty="0">
                <a:solidFill>
                  <a:srgbClr val="558E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Fakültemiz ile </a:t>
            </a:r>
            <a:r>
              <a:rPr lang="tr-TR" sz="2800" b="1" dirty="0" smtClean="0">
                <a:solidFill>
                  <a:srgbClr val="558E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ABD/Indiana </a:t>
            </a:r>
            <a:r>
              <a:rPr lang="tr-TR" sz="2800" b="1" dirty="0">
                <a:solidFill>
                  <a:srgbClr val="558E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Üniversitesi arasında B</a:t>
            </a:r>
            <a:r>
              <a:rPr lang="tr-TR" sz="2800" b="1" dirty="0" smtClean="0">
                <a:solidFill>
                  <a:srgbClr val="558E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ilimsel </a:t>
            </a:r>
            <a:r>
              <a:rPr lang="tr-TR" sz="2800" b="1" dirty="0">
                <a:solidFill>
                  <a:srgbClr val="558E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tr-TR" sz="2800" b="1" dirty="0" smtClean="0">
                <a:solidFill>
                  <a:srgbClr val="558E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şbirliği </a:t>
            </a:r>
            <a:r>
              <a:rPr lang="tr-TR" sz="2800" b="1" dirty="0">
                <a:solidFill>
                  <a:srgbClr val="558E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Anlaşması İmzalandı» </a:t>
            </a:r>
            <a:endParaRPr lang="tr-TR" sz="2800" b="1" dirty="0" smtClean="0">
              <a:solidFill>
                <a:srgbClr val="558E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2800" b="1" dirty="0">
              <a:solidFill>
                <a:srgbClr val="558ED5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2800" b="1" dirty="0">
              <a:solidFill>
                <a:srgbClr val="558ED5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  <p:sp>
        <p:nvSpPr>
          <p:cNvPr id="6" name="Rectangle 1"/>
          <p:cNvSpPr/>
          <p:nvPr/>
        </p:nvSpPr>
        <p:spPr>
          <a:xfrm>
            <a:off x="2082453" y="528940"/>
            <a:ext cx="7056784" cy="490220"/>
          </a:xfrm>
          <a:prstGeom prst="rect">
            <a:avLst/>
          </a:prstGeom>
          <a:solidFill>
            <a:srgbClr val="027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tr-TR" sz="3200" b="1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İŞBİRLİĞİ ANLAŞMASI</a:t>
            </a:r>
            <a:endParaRPr lang="tr-T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2" descr="http://fedu.metu.edu.tr/tr/system/files/indian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480" y="2718805"/>
            <a:ext cx="4680520" cy="30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55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0" y="-15273"/>
            <a:ext cx="9132600" cy="6846401"/>
          </a:xfrm>
          <a:prstGeom prst="rect">
            <a:avLst/>
          </a:prstGeom>
        </p:spPr>
      </p:pic>
      <p:sp>
        <p:nvSpPr>
          <p:cNvPr id="3481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endParaRPr lang="tr-TR" sz="1200" b="1" dirty="0">
              <a:solidFill>
                <a:srgbClr val="898989"/>
              </a:solidFill>
            </a:endParaRPr>
          </a:p>
        </p:txBody>
      </p:sp>
      <p:sp>
        <p:nvSpPr>
          <p:cNvPr id="34820" name="Slide Number Placeholder 5"/>
          <p:cNvSpPr txBox="1">
            <a:spLocks noGrp="1"/>
          </p:cNvSpPr>
          <p:nvPr/>
        </p:nvSpPr>
        <p:spPr bwMode="auto">
          <a:xfrm>
            <a:off x="5724128" y="6356350"/>
            <a:ext cx="136815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5FD398AF-6547-4B5F-8B82-7C163F4EAD95}" type="slidenum">
              <a:rPr lang="tr-TR" sz="1200">
                <a:solidFill>
                  <a:srgbClr val="898989"/>
                </a:solidFill>
              </a:rPr>
              <a:pPr algn="r" eaLnBrk="1" hangingPunct="1"/>
              <a:t>54</a:t>
            </a:fld>
            <a:endParaRPr lang="tr-TR" sz="1200">
              <a:solidFill>
                <a:srgbClr val="898989"/>
              </a:solidFill>
            </a:endParaRPr>
          </a:p>
        </p:txBody>
      </p:sp>
      <p:sp>
        <p:nvSpPr>
          <p:cNvPr id="34821" name="Rectangle 3"/>
          <p:cNvSpPr>
            <a:spLocks noChangeArrowheads="1"/>
          </p:cNvSpPr>
          <p:nvPr/>
        </p:nvSpPr>
        <p:spPr bwMode="auto">
          <a:xfrm>
            <a:off x="683568" y="1412776"/>
            <a:ext cx="8136904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sz="2800" b="1" dirty="0" smtClean="0">
                <a:solidFill>
                  <a:srgbClr val="0276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tipi yurtdışı makale: 38 SSCI + AHCI+SCI</a:t>
            </a:r>
            <a:br>
              <a:rPr lang="tr-TR" sz="2800" b="1" dirty="0" smtClean="0">
                <a:solidFill>
                  <a:srgbClr val="0276C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800" b="1" dirty="0">
                <a:solidFill>
                  <a:srgbClr val="0276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ve C tipi </a:t>
            </a:r>
            <a:r>
              <a:rPr lang="tr-TR" sz="2800" b="1" dirty="0" smtClean="0">
                <a:solidFill>
                  <a:srgbClr val="0276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yurtdışı makale: 19</a:t>
            </a:r>
            <a:br>
              <a:rPr lang="tr-TR" sz="2800" b="1" dirty="0" smtClean="0">
                <a:solidFill>
                  <a:srgbClr val="0276C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000" b="1" i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(Mükerrer yayınlar çıktıktan sonra, araştırma görevlilerinin yayınları dahil)</a:t>
            </a: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sz="2000" b="1" i="1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sz="2800" b="1" dirty="0" smtClean="0">
                <a:solidFill>
                  <a:srgbClr val="0276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Yurtdışı kitap: </a:t>
            </a:r>
            <a:r>
              <a:rPr lang="tr-TR" sz="2800" b="1" dirty="0">
                <a:solidFill>
                  <a:srgbClr val="0276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tr-TR" sz="2800" b="1" dirty="0" smtClean="0">
                <a:solidFill>
                  <a:srgbClr val="0276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800" b="1" dirty="0">
              <a:solidFill>
                <a:srgbClr val="0276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276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Yurtdışı kitapta bölüm: 8 </a:t>
            </a:r>
            <a:endParaRPr lang="tr-TR" sz="2800" b="1" dirty="0" smtClean="0">
              <a:solidFill>
                <a:srgbClr val="0276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sz="2800" b="1" dirty="0" smtClean="0">
                <a:solidFill>
                  <a:srgbClr val="0276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Yurtdışı konferans sunumu: 127 </a:t>
            </a:r>
            <a:br>
              <a:rPr lang="tr-TR" sz="2800" b="1" dirty="0" smtClean="0">
                <a:solidFill>
                  <a:srgbClr val="0276C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000" b="1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(Mükerrer yayınlar çıktıktan sonra, araştırma görevlilerinin yayınları dahil)</a:t>
            </a:r>
          </a:p>
        </p:txBody>
      </p:sp>
      <p:sp>
        <p:nvSpPr>
          <p:cNvPr id="2" name="Rectangle 1"/>
          <p:cNvSpPr/>
          <p:nvPr/>
        </p:nvSpPr>
        <p:spPr>
          <a:xfrm>
            <a:off x="1979712" y="510737"/>
            <a:ext cx="7092279" cy="504056"/>
          </a:xfrm>
          <a:prstGeom prst="rect">
            <a:avLst/>
          </a:prstGeom>
          <a:solidFill>
            <a:srgbClr val="027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YAYIN İSTATİSTİKLERİ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789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9" y="0"/>
            <a:ext cx="9132600" cy="6846401"/>
          </a:xfrm>
          <a:prstGeom prst="rect">
            <a:avLst/>
          </a:prstGeom>
        </p:spPr>
      </p:pic>
      <p:sp>
        <p:nvSpPr>
          <p:cNvPr id="34820" name="Slide Number Placeholder 5"/>
          <p:cNvSpPr txBox="1">
            <a:spLocks noGrp="1"/>
          </p:cNvSpPr>
          <p:nvPr/>
        </p:nvSpPr>
        <p:spPr bwMode="auto">
          <a:xfrm>
            <a:off x="5724128" y="6356350"/>
            <a:ext cx="136815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5FD398AF-6547-4B5F-8B82-7C163F4EAD95}" type="slidenum">
              <a:rPr lang="tr-TR" sz="1200">
                <a:solidFill>
                  <a:srgbClr val="898989"/>
                </a:solidFill>
              </a:rPr>
              <a:pPr algn="r" eaLnBrk="1" hangingPunct="1"/>
              <a:t>55</a:t>
            </a:fld>
            <a:endParaRPr lang="tr-TR" sz="1200">
              <a:solidFill>
                <a:srgbClr val="898989"/>
              </a:solidFill>
            </a:endParaRPr>
          </a:p>
        </p:txBody>
      </p:sp>
      <p:sp>
        <p:nvSpPr>
          <p:cNvPr id="34821" name="Rectangle 3"/>
          <p:cNvSpPr>
            <a:spLocks noChangeArrowheads="1"/>
          </p:cNvSpPr>
          <p:nvPr/>
        </p:nvSpPr>
        <p:spPr bwMode="auto">
          <a:xfrm>
            <a:off x="827088" y="2205038"/>
            <a:ext cx="7859712" cy="31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endParaRPr lang="tr-TR" b="1" dirty="0" smtClean="0">
              <a:latin typeface="BourgeoisTRUBol" pitchFamily="2" charset="0"/>
            </a:endParaRPr>
          </a:p>
          <a:p>
            <a: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endParaRPr lang="tr-TR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 smtClean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b="1" dirty="0" smtClean="0">
                <a:latin typeface="BourgeoisTRUBol" pitchFamily="2" charset="0"/>
              </a:rPr>
              <a:t>       </a:t>
            </a:r>
            <a:r>
              <a:rPr lang="tr-TR" b="1" dirty="0" smtClean="0">
                <a:latin typeface="BourgeoisTRUBol" pitchFamily="2" charset="0"/>
              </a:rPr>
              <a:t> </a:t>
            </a:r>
            <a:endParaRPr lang="tr-TR" sz="1800" b="1" dirty="0">
              <a:solidFill>
                <a:srgbClr val="18276E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800" b="1" dirty="0">
              <a:solidFill>
                <a:srgbClr val="18276E"/>
              </a:solidFill>
              <a:latin typeface="BourgeoisTRUBol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79712" y="476672"/>
            <a:ext cx="7134660" cy="601046"/>
          </a:xfrm>
          <a:prstGeom prst="rect">
            <a:avLst/>
          </a:prstGeom>
          <a:solidFill>
            <a:srgbClr val="027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PROJELER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18257"/>
              </p:ext>
            </p:extLst>
          </p:nvPr>
        </p:nvGraphicFramePr>
        <p:xfrm>
          <a:off x="1979712" y="1412775"/>
          <a:ext cx="6408712" cy="475252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7869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963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54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2103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BAP PROJELERİ</a:t>
                      </a:r>
                      <a:endParaRPr lang="tr-T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3937"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Bölüm</a:t>
                      </a:r>
                      <a:endParaRPr lang="tr-T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tr-T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tr-T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3937"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OFMAE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3937"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EB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3937"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YDE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3937"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3937"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BÖTE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3937"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İÖ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03937"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Toplam</a:t>
                      </a:r>
                      <a:endParaRPr lang="tr-T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tr-T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tr-T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7365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9-Butçe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F563624-29CC-4149-8737-5CB060FFEE9E}" type="slidenum">
              <a:rPr lang="tr-TR">
                <a:solidFill>
                  <a:srgbClr val="898989"/>
                </a:solidFill>
              </a:rPr>
              <a:pPr/>
              <a:t>56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762000" y="1647824"/>
            <a:ext cx="8001000" cy="7730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400" b="1" dirty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MALİ TABLO </a:t>
            </a:r>
            <a:r>
              <a:rPr lang="tr-TR" sz="2400" b="1" dirty="0" smtClean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</a:t>
            </a:r>
            <a:r>
              <a:rPr lang="tr-TR" sz="2400" b="1" dirty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03.2 - 03.7 </a:t>
            </a:r>
            <a:r>
              <a:rPr lang="tr-TR" sz="2400" b="1" dirty="0" smtClean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06.1 TERTİPLERİ</a:t>
            </a:r>
            <a:endParaRPr lang="tr-TR" sz="2400" b="1" dirty="0">
              <a:solidFill>
                <a:srgbClr val="0F8B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233076"/>
              </p:ext>
            </p:extLst>
          </p:nvPr>
        </p:nvGraphicFramePr>
        <p:xfrm>
          <a:off x="899592" y="2780927"/>
          <a:ext cx="6984777" cy="193652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5914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966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966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84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Bütçe Kaynağı</a:t>
                      </a:r>
                      <a:endParaRPr lang="tr-TR" sz="2400" b="1" i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Ödenek</a:t>
                      </a:r>
                      <a:endParaRPr lang="tr-TR" sz="2400" b="1" i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Harcanan</a:t>
                      </a:r>
                      <a:endParaRPr lang="tr-TR" sz="2400" b="1" i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4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Analitik</a:t>
                      </a:r>
                      <a:endParaRPr lang="tr-TR" sz="2400" b="0" i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301.804,00</a:t>
                      </a:r>
                      <a:endParaRPr lang="tr-T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301.790,38</a:t>
                      </a:r>
                      <a:endParaRPr lang="tr-T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4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Performans</a:t>
                      </a:r>
                      <a:endParaRPr lang="tr-TR" sz="2400" b="0" i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222.400,00</a:t>
                      </a:r>
                      <a:endParaRPr lang="tr-T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222.400,00</a:t>
                      </a:r>
                      <a:endParaRPr lang="tr-T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4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Toplam</a:t>
                      </a:r>
                      <a:endParaRPr lang="tr-TR" sz="2400" b="1" i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524.204,00</a:t>
                      </a:r>
                      <a:endParaRPr lang="tr-T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524.190,28</a:t>
                      </a:r>
                      <a:endParaRPr lang="tr-T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 descr="9-Butçe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20" y="-13182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0288510-32AA-49D7-9BBE-B8DBFC9F0E9A}" type="slidenum">
              <a:rPr lang="tr-TR">
                <a:solidFill>
                  <a:srgbClr val="898989"/>
                </a:solidFill>
              </a:rPr>
              <a:pPr/>
              <a:t>57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1907704" y="1772816"/>
            <a:ext cx="5256584" cy="72007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 smtClean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Destekli </a:t>
            </a:r>
            <a:r>
              <a:rPr lang="en-US" sz="2800" b="1" dirty="0" err="1" smtClean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Görevlendirmeler</a:t>
            </a:r>
            <a:endParaRPr lang="tr-TR" b="1" dirty="0">
              <a:solidFill>
                <a:srgbClr val="0F8B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257802"/>
              </p:ext>
            </p:extLst>
          </p:nvPr>
        </p:nvGraphicFramePr>
        <p:xfrm>
          <a:off x="1835696" y="2708920"/>
          <a:ext cx="5328592" cy="138990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872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471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471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4711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4707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2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tr-T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2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tr-T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9335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Yurt İçi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Yurt Dışı</a:t>
                      </a:r>
                      <a:endParaRPr lang="tr-T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Yurt İçi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Yurt Dışı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7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tr-T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tr-T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tr-T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tr-T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256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275" y="-38362"/>
            <a:ext cx="9175275" cy="6876884"/>
          </a:xfrm>
          <a:prstGeom prst="rect">
            <a:avLst/>
          </a:prstGeom>
        </p:spPr>
      </p:pic>
      <p:sp>
        <p:nvSpPr>
          <p:cNvPr id="34820" name="Slide Number Placeholder 5"/>
          <p:cNvSpPr txBox="1">
            <a:spLocks noGrp="1"/>
          </p:cNvSpPr>
          <p:nvPr/>
        </p:nvSpPr>
        <p:spPr bwMode="auto">
          <a:xfrm>
            <a:off x="5724128" y="6356350"/>
            <a:ext cx="136815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5FD398AF-6547-4B5F-8B82-7C163F4EAD95}" type="slidenum">
              <a:rPr lang="tr-TR" sz="1200">
                <a:solidFill>
                  <a:srgbClr val="898989"/>
                </a:solidFill>
              </a:rPr>
              <a:pPr algn="r" eaLnBrk="1" hangingPunct="1"/>
              <a:t>58</a:t>
            </a:fld>
            <a:endParaRPr lang="tr-TR" sz="1200">
              <a:solidFill>
                <a:srgbClr val="898989"/>
              </a:solidFill>
            </a:endParaRPr>
          </a:p>
        </p:txBody>
      </p:sp>
      <p:sp>
        <p:nvSpPr>
          <p:cNvPr id="34821" name="Rectangle 3"/>
          <p:cNvSpPr>
            <a:spLocks noChangeArrowheads="1"/>
          </p:cNvSpPr>
          <p:nvPr/>
        </p:nvSpPr>
        <p:spPr bwMode="auto">
          <a:xfrm>
            <a:off x="827088" y="2205038"/>
            <a:ext cx="7859712" cy="31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endParaRPr lang="tr-TR" b="1" dirty="0" smtClean="0">
              <a:latin typeface="BourgeoisTRUBol" pitchFamily="2" charset="0"/>
            </a:endParaRPr>
          </a:p>
          <a:p>
            <a: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endParaRPr lang="tr-TR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 smtClean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b="1" dirty="0" smtClean="0">
                <a:latin typeface="BourgeoisTRUBol" pitchFamily="2" charset="0"/>
              </a:rPr>
              <a:t>       </a:t>
            </a:r>
            <a:r>
              <a:rPr lang="tr-TR" b="1" dirty="0" smtClean="0">
                <a:latin typeface="BourgeoisTRUBol" pitchFamily="2" charset="0"/>
              </a:rPr>
              <a:t> </a:t>
            </a:r>
            <a:endParaRPr lang="tr-TR" sz="1800" b="1" dirty="0">
              <a:solidFill>
                <a:srgbClr val="18276E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800" b="1" dirty="0">
              <a:solidFill>
                <a:srgbClr val="18276E"/>
              </a:solidFill>
              <a:latin typeface="BourgeoisTRUBol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95736" y="479481"/>
            <a:ext cx="6197612" cy="490538"/>
          </a:xfrm>
          <a:prstGeom prst="rect">
            <a:avLst/>
          </a:prstGeom>
          <a:solidFill>
            <a:srgbClr val="027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BAĞIŞLAR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115616" y="1434372"/>
            <a:ext cx="7571184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tr-TR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BAĞIŞ </a:t>
            </a:r>
            <a:r>
              <a:rPr lang="tr-T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YAPILAN </a:t>
            </a:r>
            <a:r>
              <a:rPr lang="tr-TR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OKULLAR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</a:pP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Nevşehir Ortahisar İlköğretim Okulu</a:t>
            </a: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Keçiören Ufuktepe Ortaokulu</a:t>
            </a: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Etimesgut Çanakkale Şehitleri Ortaokulu</a:t>
            </a: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tr-TR" b="1" dirty="0" smtClean="0">
                <a:latin typeface="BourgeoisTRUBol" pitchFamily="2" charset="0"/>
              </a:rPr>
              <a:t> </a:t>
            </a:r>
            <a:endParaRPr lang="tr-TR" b="1" dirty="0">
              <a:latin typeface="BourgeoisTRUBo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271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5" y="-37717"/>
            <a:ext cx="9175275" cy="6876884"/>
          </a:xfrm>
          <a:prstGeom prst="rect">
            <a:avLst/>
          </a:prstGeom>
        </p:spPr>
      </p:pic>
      <p:sp>
        <p:nvSpPr>
          <p:cNvPr id="3481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endParaRPr lang="tr-TR" sz="1200" b="1" dirty="0">
              <a:solidFill>
                <a:srgbClr val="898989"/>
              </a:solidFill>
            </a:endParaRPr>
          </a:p>
        </p:txBody>
      </p:sp>
      <p:sp>
        <p:nvSpPr>
          <p:cNvPr id="34820" name="Slide Number Placeholder 5"/>
          <p:cNvSpPr txBox="1">
            <a:spLocks noGrp="1"/>
          </p:cNvSpPr>
          <p:nvPr/>
        </p:nvSpPr>
        <p:spPr bwMode="auto">
          <a:xfrm>
            <a:off x="5724128" y="6356350"/>
            <a:ext cx="136815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5FD398AF-6547-4B5F-8B82-7C163F4EAD95}" type="slidenum">
              <a:rPr lang="tr-TR" sz="1200">
                <a:solidFill>
                  <a:srgbClr val="898989"/>
                </a:solidFill>
              </a:rPr>
              <a:pPr algn="r" eaLnBrk="1" hangingPunct="1"/>
              <a:t>59</a:t>
            </a:fld>
            <a:endParaRPr lang="tr-TR" sz="1200">
              <a:solidFill>
                <a:srgbClr val="898989"/>
              </a:solidFill>
            </a:endParaRPr>
          </a:p>
        </p:txBody>
      </p:sp>
      <p:sp>
        <p:nvSpPr>
          <p:cNvPr id="34821" name="Rectangle 3"/>
          <p:cNvSpPr>
            <a:spLocks noChangeArrowheads="1"/>
          </p:cNvSpPr>
          <p:nvPr/>
        </p:nvSpPr>
        <p:spPr bwMode="auto">
          <a:xfrm>
            <a:off x="827088" y="2205038"/>
            <a:ext cx="7859712" cy="31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endParaRPr lang="tr-TR" b="1" dirty="0" smtClean="0">
              <a:latin typeface="BourgeoisTRUBol" pitchFamily="2" charset="0"/>
            </a:endParaRPr>
          </a:p>
          <a:p>
            <a: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endParaRPr lang="tr-TR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 smtClean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b="1" dirty="0" smtClean="0">
                <a:latin typeface="BourgeoisTRUBol" pitchFamily="2" charset="0"/>
              </a:rPr>
              <a:t>       </a:t>
            </a:r>
            <a:r>
              <a:rPr lang="tr-TR" b="1" dirty="0" smtClean="0">
                <a:latin typeface="BourgeoisTRUBol" pitchFamily="2" charset="0"/>
              </a:rPr>
              <a:t> </a:t>
            </a:r>
            <a:endParaRPr lang="tr-TR" sz="1800" b="1" dirty="0">
              <a:solidFill>
                <a:srgbClr val="18276E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800" b="1" dirty="0">
              <a:solidFill>
                <a:srgbClr val="18276E"/>
              </a:solidFill>
              <a:latin typeface="BourgeoisTRUBol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79712" y="500907"/>
            <a:ext cx="6840760" cy="490538"/>
          </a:xfrm>
          <a:prstGeom prst="rect">
            <a:avLst/>
          </a:prstGeom>
          <a:solidFill>
            <a:srgbClr val="027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BAĞIŞLAR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36812"/>
            <a:ext cx="4057604" cy="29163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901" y="2924944"/>
            <a:ext cx="3984581" cy="315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21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30" descr="1-Atamala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-7264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DE0C452-166A-4FD0-A38C-63F876A07879}" type="slidenum">
              <a:rPr lang="tr-TR">
                <a:solidFill>
                  <a:srgbClr val="898989"/>
                </a:solidFill>
              </a:rPr>
              <a:pPr/>
              <a:t>6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179512" y="2852935"/>
            <a:ext cx="8832602" cy="20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  <a:tabLst>
                <a:tab pos="3433763" algn="l"/>
              </a:tabLst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Y. Doç. Dr. Margaret J. M. SÖNMEZ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29.09.2015  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tabLst>
                <a:tab pos="3433763" algn="l"/>
              </a:tabLst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		Bölüm Başkanı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ardımcısı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tabLst>
                <a:tab pos="3433763" algn="l"/>
              </a:tabLst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endParaRPr lang="en-US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1600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 smtClean="0">
              <a:solidFill>
                <a:srgbClr val="000000"/>
              </a:solidFill>
              <a:latin typeface="BourgeoisTRUBol" pitchFamily="2" charset="0"/>
            </a:endParaRP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467544" y="1916832"/>
            <a:ext cx="8676456" cy="50405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400" b="1" dirty="0" smtClean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YABANCI DİLLER EĞİTİMİ BÖLÜMÜ</a:t>
            </a:r>
            <a:endParaRPr lang="tr-TR" sz="2400" b="1" dirty="0">
              <a:solidFill>
                <a:srgbClr val="0F8B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7544" y="1124744"/>
            <a:ext cx="8544570" cy="792088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400" b="1" dirty="0" smtClean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BÖLÜM BAŞKANLIKLARINA YAPILAN ATAMALAR</a:t>
            </a:r>
            <a:endParaRPr lang="tr-TR" sz="2400" b="1" dirty="0">
              <a:solidFill>
                <a:srgbClr val="0F8B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73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7" descr="10-BDG-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A3F08C15-A042-4984-80F2-60519EAC789F}" type="slidenum">
              <a:rPr lang="tr-TR" sz="1200">
                <a:solidFill>
                  <a:srgbClr val="898989"/>
                </a:solidFill>
              </a:rPr>
              <a:pPr eaLnBrk="1" hangingPunct="1"/>
              <a:t>60</a:t>
            </a:fld>
            <a:endParaRPr lang="tr-TR" sz="1200">
              <a:solidFill>
                <a:srgbClr val="898989"/>
              </a:solidFill>
            </a:endParaRP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1475656" y="1484784"/>
            <a:ext cx="7287344" cy="696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BİRİMLERE GÖRE HİZMET DAĞILIMI</a:t>
            </a:r>
            <a:endParaRPr lang="tr-TR" b="1" dirty="0">
              <a:solidFill>
                <a:srgbClr val="0F8B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969907"/>
              </p:ext>
            </p:extLst>
          </p:nvPr>
        </p:nvGraphicFramePr>
        <p:xfrm>
          <a:off x="1475657" y="2348884"/>
          <a:ext cx="6984775" cy="35067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6561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6403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722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38583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Donanım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Yazılım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Ağ ve Bağlantı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Toplam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5171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Dekanlık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2975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İÖB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5171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OFMAE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206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5171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EBB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296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5171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5171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YDE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5171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BÖTE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5171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Sınıflar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5171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Toplam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560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460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1201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386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7" descr="10-BDG-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650" y="0"/>
            <a:ext cx="92646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E6F1656A-1C80-4CD0-944E-0800C81D80D1}" type="slidenum">
              <a:rPr lang="tr-TR" sz="1200">
                <a:solidFill>
                  <a:srgbClr val="898989"/>
                </a:solidFill>
              </a:rPr>
              <a:pPr eaLnBrk="1" hangingPunct="1"/>
              <a:t>61</a:t>
            </a:fld>
            <a:endParaRPr lang="tr-TR" sz="1200">
              <a:solidFill>
                <a:srgbClr val="898989"/>
              </a:solidFill>
            </a:endParaRPr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1475656" y="1412776"/>
            <a:ext cx="7287344" cy="768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400" b="1" dirty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BİRİMLERE GÖRE HİZMET </a:t>
            </a:r>
            <a:r>
              <a:rPr lang="tr-TR" sz="2400" b="1" dirty="0" smtClean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DAĞILIMI-Grafik</a:t>
            </a:r>
            <a:endParaRPr lang="tr-TR" sz="2400" b="1" dirty="0">
              <a:solidFill>
                <a:srgbClr val="0F8B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3055503"/>
              </p:ext>
            </p:extLst>
          </p:nvPr>
        </p:nvGraphicFramePr>
        <p:xfrm>
          <a:off x="899592" y="1916832"/>
          <a:ext cx="7863408" cy="4896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1970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78" descr="E:\Fakulte-HDD-EV\Akademik Kurul\Tasarımlar\11-TKM-V2.e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63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92DCACE-4EF0-4AA8-BB5C-779CA89DAEA5}" type="slidenum">
              <a:rPr lang="tr-TR">
                <a:solidFill>
                  <a:srgbClr val="898989"/>
                </a:solidFill>
              </a:rPr>
              <a:pPr/>
              <a:t>62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1043608" y="1196753"/>
            <a:ext cx="7200800" cy="43204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BİRİMLERE GÖRE HİZMET DAĞILIMI</a:t>
            </a:r>
            <a:endParaRPr lang="tr-TR" b="1" dirty="0">
              <a:solidFill>
                <a:srgbClr val="0F8B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73658"/>
              </p:ext>
            </p:extLst>
          </p:nvPr>
        </p:nvGraphicFramePr>
        <p:xfrm>
          <a:off x="539552" y="1772816"/>
          <a:ext cx="8604449" cy="444700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081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32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14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37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2192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9104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3760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8531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98989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73742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Kamera</a:t>
                      </a: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Tripod</a:t>
                      </a: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 Kayıt Cihazı</a:t>
                      </a: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Laptop</a:t>
                      </a: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Projeksiyon</a:t>
                      </a: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Renkli Çıktı</a:t>
                      </a: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Tarayıcı</a:t>
                      </a: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Sprial</a:t>
                      </a:r>
                      <a:r>
                        <a:rPr kumimoji="0" lang="tr-TR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Cilt</a:t>
                      </a: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Foto Makinesi</a:t>
                      </a: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101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Dekanlık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  <a:cs typeface="Arial" panose="020B0604020202020204" pitchFamily="34" charset="0"/>
                        </a:rPr>
                        <a:t>75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  <a:cs typeface="Arial" panose="020B0604020202020204" pitchFamily="34" charset="0"/>
                        </a:rPr>
                        <a:t>69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  <a:cs typeface="Arial" panose="020B0604020202020204" pitchFamily="34" charset="0"/>
                        </a:rPr>
                        <a:t>18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  <a:cs typeface="Arial" panose="020B0604020202020204" pitchFamily="34" charset="0"/>
                        </a:rPr>
                        <a:t>153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  <a:cs typeface="Arial" panose="020B0604020202020204" pitchFamily="34" charset="0"/>
                        </a:rPr>
                        <a:t>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  <a:cs typeface="Arial" panose="020B0604020202020204" pitchFamily="34" charset="0"/>
                        </a:rPr>
                        <a:t>4689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  <a:cs typeface="Arial" panose="020B0604020202020204" pitchFamily="34" charset="0"/>
                        </a:rPr>
                        <a:t>145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  <a:cs typeface="Arial" panose="020B0604020202020204" pitchFamily="34" charset="0"/>
                        </a:rPr>
                        <a:t>187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  <a:cs typeface="Arial" panose="020B0604020202020204" pitchFamily="34" charset="0"/>
                        </a:rPr>
                        <a:t>101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802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İÖB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  <a:cs typeface="Arial" panose="020B0604020202020204" pitchFamily="34" charset="0"/>
                        </a:rPr>
                        <a:t>1198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  <a:cs typeface="Arial" panose="020B0604020202020204" pitchFamily="34" charset="0"/>
                        </a:rPr>
                        <a:t>1296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  <a:cs typeface="Arial" panose="020B0604020202020204" pitchFamily="34" charset="0"/>
                        </a:rPr>
                        <a:t>1816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  <a:cs typeface="Arial" panose="020B0604020202020204" pitchFamily="34" charset="0"/>
                        </a:rPr>
                        <a:t>381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  <a:cs typeface="Arial" panose="020B0604020202020204" pitchFamily="34" charset="0"/>
                        </a:rPr>
                        <a:t>49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  <a:cs typeface="Arial" panose="020B0604020202020204" pitchFamily="34" charset="0"/>
                        </a:rPr>
                        <a:t>1189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  <a:cs typeface="Arial" panose="020B0604020202020204" pitchFamily="34" charset="0"/>
                        </a:rPr>
                        <a:t>4325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  <a:cs typeface="Arial" panose="020B0604020202020204" pitchFamily="34" charset="0"/>
                        </a:rPr>
                        <a:t>33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  <a:cs typeface="Arial" panose="020B0604020202020204" pitchFamily="34" charset="0"/>
                        </a:rPr>
                        <a:t>165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144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OFMAE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  <a:cs typeface="Arial" panose="020B0604020202020204" pitchFamily="34" charset="0"/>
                        </a:rPr>
                        <a:t>842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  <a:cs typeface="Arial" panose="020B0604020202020204" pitchFamily="34" charset="0"/>
                        </a:rPr>
                        <a:t>814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  <a:cs typeface="Arial" panose="020B0604020202020204" pitchFamily="34" charset="0"/>
                        </a:rPr>
                        <a:t>823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  <a:cs typeface="Arial" panose="020B0604020202020204" pitchFamily="34" charset="0"/>
                        </a:rPr>
                        <a:t>459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  <a:cs typeface="Arial" panose="020B0604020202020204" pitchFamily="34" charset="0"/>
                        </a:rPr>
                        <a:t>31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  <a:cs typeface="Arial" panose="020B0604020202020204" pitchFamily="34" charset="0"/>
                        </a:rPr>
                        <a:t>1267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  <a:cs typeface="Arial" panose="020B0604020202020204" pitchFamily="34" charset="0"/>
                        </a:rPr>
                        <a:t>3578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  <a:cs typeface="Arial" panose="020B0604020202020204" pitchFamily="34" charset="0"/>
                        </a:rPr>
                        <a:t>25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  <a:cs typeface="Arial" panose="020B0604020202020204" pitchFamily="34" charset="0"/>
                        </a:rPr>
                        <a:t>212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59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EBB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  <a:cs typeface="Arial" panose="020B0604020202020204" pitchFamily="34" charset="0"/>
                        </a:rPr>
                        <a:t>328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  <a:cs typeface="Arial" panose="020B0604020202020204" pitchFamily="34" charset="0"/>
                        </a:rPr>
                        <a:t>413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  <a:cs typeface="Arial" panose="020B0604020202020204" pitchFamily="34" charset="0"/>
                        </a:rPr>
                        <a:t>314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  <a:cs typeface="Arial" panose="020B0604020202020204" pitchFamily="34" charset="0"/>
                        </a:rPr>
                        <a:t>92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  <a:cs typeface="Arial" panose="020B0604020202020204" pitchFamily="34" charset="0"/>
                        </a:rPr>
                        <a:t>13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  <a:cs typeface="Arial" panose="020B0604020202020204" pitchFamily="34" charset="0"/>
                        </a:rPr>
                        <a:t>365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  <a:cs typeface="Arial" panose="020B0604020202020204" pitchFamily="34" charset="0"/>
                        </a:rPr>
                        <a:t>985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  <a:cs typeface="Arial" panose="020B0604020202020204" pitchFamily="34" charset="0"/>
                        </a:rPr>
                        <a:t>18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  <a:cs typeface="Arial" panose="020B0604020202020204" pitchFamily="34" charset="0"/>
                        </a:rPr>
                        <a:t>45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101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  <a:cs typeface="Arial" panose="020B0604020202020204" pitchFamily="34" charset="0"/>
                        </a:rPr>
                        <a:t>199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  <a:cs typeface="Arial" panose="020B0604020202020204" pitchFamily="34" charset="0"/>
                        </a:rPr>
                        <a:t>146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  <a:cs typeface="Arial" panose="020B0604020202020204" pitchFamily="34" charset="0"/>
                        </a:rPr>
                        <a:t>11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  <a:cs typeface="Arial" panose="020B0604020202020204" pitchFamily="34" charset="0"/>
                        </a:rPr>
                        <a:t>346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  <a:cs typeface="Arial" panose="020B0604020202020204" pitchFamily="34" charset="0"/>
                        </a:rPr>
                        <a:t>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  <a:cs typeface="Arial" panose="020B0604020202020204" pitchFamily="34" charset="0"/>
                        </a:rPr>
                        <a:t>78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  <a:cs typeface="Arial" panose="020B0604020202020204" pitchFamily="34" charset="0"/>
                        </a:rPr>
                        <a:t>97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  <a:cs typeface="Arial" panose="020B0604020202020204" pitchFamily="34" charset="0"/>
                        </a:rPr>
                        <a:t>21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  <a:cs typeface="Arial" panose="020B0604020202020204" pitchFamily="34" charset="0"/>
                        </a:rPr>
                        <a:t>65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101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BÖTE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  <a:cs typeface="Arial" panose="020B0604020202020204" pitchFamily="34" charset="0"/>
                        </a:rPr>
                        <a:t>84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  <a:cs typeface="Arial" panose="020B0604020202020204" pitchFamily="34" charset="0"/>
                        </a:rPr>
                        <a:t>89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  <a:cs typeface="Arial" panose="020B0604020202020204" pitchFamily="34" charset="0"/>
                        </a:rPr>
                        <a:t>78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  <a:cs typeface="Arial" panose="020B0604020202020204" pitchFamily="34" charset="0"/>
                        </a:rPr>
                        <a:t>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  <a:cs typeface="Arial" panose="020B0604020202020204" pitchFamily="34" charset="0"/>
                        </a:rPr>
                        <a:t>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  <a:cs typeface="Arial" panose="020B0604020202020204" pitchFamily="34" charset="0"/>
                        </a:rPr>
                        <a:t>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  <a:cs typeface="Arial" panose="020B0604020202020204" pitchFamily="34" charset="0"/>
                        </a:rPr>
                        <a:t>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  <a:cs typeface="Arial" panose="020B0604020202020204" pitchFamily="34" charset="0"/>
                        </a:rPr>
                        <a:t>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1439" marR="91439" marT="45716" marB="45716" anchor="ctr" horzOverflow="overflow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005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YDE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  <a:cs typeface="Arial" panose="020B0604020202020204" pitchFamily="34" charset="0"/>
                        </a:rPr>
                        <a:t>223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  <a:cs typeface="Arial" panose="020B0604020202020204" pitchFamily="34" charset="0"/>
                        </a:rPr>
                        <a:t>241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  <a:cs typeface="Arial" panose="020B0604020202020204" pitchFamily="34" charset="0"/>
                        </a:rPr>
                        <a:t>99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  <a:cs typeface="Arial" panose="020B0604020202020204" pitchFamily="34" charset="0"/>
                        </a:rPr>
                        <a:t>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  <a:cs typeface="Arial" panose="020B0604020202020204" pitchFamily="34" charset="0"/>
                        </a:rPr>
                        <a:t>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  <a:cs typeface="Arial" panose="020B0604020202020204" pitchFamily="34" charset="0"/>
                        </a:rPr>
                        <a:t>98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  <a:cs typeface="Arial" panose="020B0604020202020204" pitchFamily="34" charset="0"/>
                        </a:rPr>
                        <a:t>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  <a:cs typeface="Arial" panose="020B0604020202020204" pitchFamily="34" charset="0"/>
                        </a:rPr>
                        <a:t>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  <a:cs typeface="Arial" panose="020B0604020202020204" pitchFamily="34" charset="0"/>
                        </a:rPr>
                        <a:t>49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101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tr-TR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oplam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2949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3068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3159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1447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7695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9133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295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647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343F79FE-7FDE-4856-9C95-CAD4EDA45EF9}" type="slidenum">
              <a:rPr lang="tr-TR" sz="1200" b="1">
                <a:solidFill>
                  <a:srgbClr val="898989"/>
                </a:solidFill>
              </a:rPr>
              <a:pPr algn="r" eaLnBrk="1" hangingPunct="1"/>
              <a:t>63</a:t>
            </a:fld>
            <a:endParaRPr lang="tr-TR" sz="1200" b="1">
              <a:solidFill>
                <a:srgbClr val="898989"/>
              </a:solidFill>
            </a:endParaRPr>
          </a:p>
        </p:txBody>
      </p:sp>
      <p:pic>
        <p:nvPicPr>
          <p:cNvPr id="34819" name="Picture 6" descr="12-Fiziki Gelisme-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650" y="25796"/>
            <a:ext cx="92646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Slide Number Placeholder 5"/>
          <p:cNvSpPr txBox="1">
            <a:spLocks noGrp="1"/>
          </p:cNvSpPr>
          <p:nvPr/>
        </p:nvSpPr>
        <p:spPr bwMode="auto">
          <a:xfrm>
            <a:off x="5724128" y="6356350"/>
            <a:ext cx="136815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5FD398AF-6547-4B5F-8B82-7C163F4EAD95}" type="slidenum">
              <a:rPr lang="tr-TR" sz="1200">
                <a:solidFill>
                  <a:srgbClr val="898989"/>
                </a:solidFill>
              </a:rPr>
              <a:pPr algn="r" eaLnBrk="1" hangingPunct="1"/>
              <a:t>63</a:t>
            </a:fld>
            <a:endParaRPr lang="tr-TR" sz="1200">
              <a:solidFill>
                <a:srgbClr val="898989"/>
              </a:solidFill>
            </a:endParaRPr>
          </a:p>
        </p:txBody>
      </p:sp>
      <p:sp>
        <p:nvSpPr>
          <p:cNvPr id="34821" name="Rectangle 3"/>
          <p:cNvSpPr>
            <a:spLocks noChangeArrowheads="1"/>
          </p:cNvSpPr>
          <p:nvPr/>
        </p:nvSpPr>
        <p:spPr bwMode="auto">
          <a:xfrm>
            <a:off x="539552" y="1556792"/>
            <a:ext cx="8424936" cy="479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tr-TR" sz="2400" b="1" dirty="0" smtClean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Fakültemiz A Binasında</a:t>
            </a:r>
            <a:r>
              <a:rPr lang="en-US" sz="2400" b="1" dirty="0" smtClean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Engelli öğrencilerimizin binaya girişlerinde kolaylık sağlanması için rampa düzenlemesi yapılmıştır.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Binamızın iki farklı bölgesinde «SİGARASIZ ALAN» belirlemesi yapılmıştır.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Öğrenci tuvaletlerindeki kokunun giderilebilmesi için bina çatısında havalandırma tesisatında çalışmalar yapılmıştır.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Yabancı Diller Eğitimi Bölümü ile Bilgisayar ve Öğretim Teknolojileri Eğitimi Bölümünün bulunduğu bölgeye ilave ring durağı konulmuştur. Ayrıca mesai saati bittikten sonra hareket eden ring servisinin sürdürülmesi sağlanmıştır. 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Kimya ve Biyoloji Laboratuvarının gaz tesisatı yenilenmiştir.  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b="1" dirty="0" smtClean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endParaRPr lang="tr-TR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tr-TR" b="1" dirty="0" smtClean="0">
                <a:latin typeface="BourgeoisTRUBol" pitchFamily="2" charset="0"/>
              </a:rPr>
              <a:t> </a:t>
            </a:r>
            <a:endParaRPr lang="tr-TR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dirty="0"/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 smtClean="0"/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dirty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 smtClean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tr-TR" b="1" dirty="0" smtClean="0">
                <a:latin typeface="BourgeoisTRUBol" pitchFamily="2" charset="0"/>
              </a:rPr>
              <a:t> </a:t>
            </a:r>
            <a:endParaRPr lang="tr-TR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 smtClean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b="1" dirty="0" smtClean="0">
                <a:latin typeface="BourgeoisTRUBol" pitchFamily="2" charset="0"/>
              </a:rPr>
              <a:t>       </a:t>
            </a:r>
            <a:r>
              <a:rPr lang="tr-TR" b="1" dirty="0" smtClean="0">
                <a:latin typeface="BourgeoisTRUBol" pitchFamily="2" charset="0"/>
              </a:rPr>
              <a:t> </a:t>
            </a:r>
            <a:endParaRPr lang="tr-TR" sz="1800" b="1" dirty="0">
              <a:solidFill>
                <a:srgbClr val="18276E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800" b="1" dirty="0">
              <a:solidFill>
                <a:srgbClr val="18276E"/>
              </a:solidFill>
              <a:latin typeface="BourgeoisTRUBo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891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343F79FE-7FDE-4856-9C95-CAD4EDA45EF9}" type="slidenum">
              <a:rPr lang="tr-TR" sz="1200" b="1">
                <a:solidFill>
                  <a:srgbClr val="898989"/>
                </a:solidFill>
              </a:rPr>
              <a:pPr algn="r" eaLnBrk="1" hangingPunct="1"/>
              <a:t>64</a:t>
            </a:fld>
            <a:endParaRPr lang="tr-TR" sz="1200" b="1">
              <a:solidFill>
                <a:srgbClr val="898989"/>
              </a:solidFill>
            </a:endParaRPr>
          </a:p>
        </p:txBody>
      </p:sp>
      <p:pic>
        <p:nvPicPr>
          <p:cNvPr id="34819" name="Picture 6" descr="12-Fiziki Gelisme-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650" y="-6550"/>
            <a:ext cx="92646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Slide Number Placeholder 5"/>
          <p:cNvSpPr txBox="1">
            <a:spLocks noGrp="1"/>
          </p:cNvSpPr>
          <p:nvPr/>
        </p:nvSpPr>
        <p:spPr bwMode="auto">
          <a:xfrm>
            <a:off x="5724128" y="6356350"/>
            <a:ext cx="136815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5FD398AF-6547-4B5F-8B82-7C163F4EAD95}" type="slidenum">
              <a:rPr lang="tr-TR" sz="1200">
                <a:solidFill>
                  <a:srgbClr val="898989"/>
                </a:solidFill>
              </a:rPr>
              <a:pPr algn="r" eaLnBrk="1" hangingPunct="1"/>
              <a:t>64</a:t>
            </a:fld>
            <a:endParaRPr lang="tr-TR" sz="1200">
              <a:solidFill>
                <a:srgbClr val="898989"/>
              </a:solidFill>
            </a:endParaRPr>
          </a:p>
        </p:txBody>
      </p:sp>
      <p:sp>
        <p:nvSpPr>
          <p:cNvPr id="34821" name="Rectangle 3"/>
          <p:cNvSpPr>
            <a:spLocks noChangeArrowheads="1"/>
          </p:cNvSpPr>
          <p:nvPr/>
        </p:nvSpPr>
        <p:spPr bwMode="auto">
          <a:xfrm>
            <a:off x="1043608" y="1196752"/>
            <a:ext cx="7643192" cy="48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</a:pPr>
            <a:r>
              <a:rPr lang="tr-TR" b="1" dirty="0" smtClean="0">
                <a:latin typeface="BourgeoisTRUBol" pitchFamily="2" charset="0"/>
              </a:rPr>
              <a:t>	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YENİ EK BİNAMIZ</a:t>
            </a: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dirty="0" smtClean="0"/>
              <a:t>.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dirty="0" smtClean="0"/>
              <a:t>.</a:t>
            </a:r>
            <a:r>
              <a:rPr lang="tr-TR" b="1" dirty="0" smtClean="0"/>
              <a:t> </a:t>
            </a:r>
            <a:endParaRPr lang="tr-TR" dirty="0" smtClean="0"/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tr-TR" b="1" dirty="0">
                <a:latin typeface="BourgeoisTRUBol" pitchFamily="2" charset="0"/>
              </a:rPr>
              <a:t> </a:t>
            </a: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tr-TR" b="1" dirty="0" smtClean="0">
                <a:latin typeface="BourgeoisTRUBol" pitchFamily="2" charset="0"/>
              </a:rPr>
              <a:t> </a:t>
            </a:r>
            <a:endParaRPr lang="tr-TR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dirty="0"/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 smtClean="0"/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dirty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 smtClean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tr-TR" b="1" dirty="0" smtClean="0">
                <a:latin typeface="BourgeoisTRUBol" pitchFamily="2" charset="0"/>
              </a:rPr>
              <a:t> </a:t>
            </a:r>
            <a:endParaRPr lang="tr-TR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 smtClean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b="1" dirty="0" smtClean="0">
                <a:latin typeface="BourgeoisTRUBol" pitchFamily="2" charset="0"/>
              </a:rPr>
              <a:t>       </a:t>
            </a:r>
            <a:r>
              <a:rPr lang="tr-TR" b="1" dirty="0" smtClean="0">
                <a:latin typeface="BourgeoisTRUBol" pitchFamily="2" charset="0"/>
              </a:rPr>
              <a:t> </a:t>
            </a:r>
            <a:endParaRPr lang="tr-TR" sz="1800" b="1" dirty="0">
              <a:solidFill>
                <a:srgbClr val="18276E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800" b="1" dirty="0">
              <a:solidFill>
                <a:srgbClr val="18276E"/>
              </a:solidFill>
              <a:latin typeface="BourgeoisTRUBol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0650" y="2344279"/>
            <a:ext cx="9264650" cy="439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85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343F79FE-7FDE-4856-9C95-CAD4EDA45EF9}" type="slidenum">
              <a:rPr lang="tr-TR" sz="1200" b="1">
                <a:solidFill>
                  <a:srgbClr val="898989"/>
                </a:solidFill>
              </a:rPr>
              <a:pPr algn="r" eaLnBrk="1" hangingPunct="1"/>
              <a:t>65</a:t>
            </a:fld>
            <a:endParaRPr lang="tr-TR" sz="1200" b="1">
              <a:solidFill>
                <a:srgbClr val="898989"/>
              </a:solidFill>
            </a:endParaRPr>
          </a:p>
        </p:txBody>
      </p:sp>
      <p:pic>
        <p:nvPicPr>
          <p:cNvPr id="34819" name="Picture 6" descr="12-Fiziki Gelisme-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650" y="-6550"/>
            <a:ext cx="92646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Slide Number Placeholder 5"/>
          <p:cNvSpPr txBox="1">
            <a:spLocks noGrp="1"/>
          </p:cNvSpPr>
          <p:nvPr/>
        </p:nvSpPr>
        <p:spPr bwMode="auto">
          <a:xfrm>
            <a:off x="5724128" y="6356350"/>
            <a:ext cx="136815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5FD398AF-6547-4B5F-8B82-7C163F4EAD95}" type="slidenum">
              <a:rPr lang="tr-TR" sz="1200">
                <a:solidFill>
                  <a:srgbClr val="898989"/>
                </a:solidFill>
              </a:rPr>
              <a:pPr algn="r" eaLnBrk="1" hangingPunct="1"/>
              <a:t>65</a:t>
            </a:fld>
            <a:endParaRPr lang="tr-TR" sz="1200">
              <a:solidFill>
                <a:srgbClr val="898989"/>
              </a:solidFill>
            </a:endParaRPr>
          </a:p>
        </p:txBody>
      </p:sp>
      <p:sp>
        <p:nvSpPr>
          <p:cNvPr id="34821" name="Rectangle 3"/>
          <p:cNvSpPr>
            <a:spLocks noChangeArrowheads="1"/>
          </p:cNvSpPr>
          <p:nvPr/>
        </p:nvSpPr>
        <p:spPr bwMode="auto">
          <a:xfrm>
            <a:off x="1043608" y="1196752"/>
            <a:ext cx="7643192" cy="48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</a:pPr>
            <a:r>
              <a:rPr lang="tr-TR" b="1" dirty="0" smtClean="0">
                <a:latin typeface="BourgeoisTRUBol" pitchFamily="2" charset="0"/>
              </a:rPr>
              <a:t>	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YENİ EK BİNAMIZ</a:t>
            </a: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dirty="0" smtClean="0"/>
              <a:t>.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dirty="0" smtClean="0"/>
              <a:t>.</a:t>
            </a:r>
            <a:r>
              <a:rPr lang="tr-TR" b="1" dirty="0" smtClean="0"/>
              <a:t> </a:t>
            </a:r>
            <a:endParaRPr lang="tr-TR" dirty="0" smtClean="0"/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tr-TR" b="1" dirty="0">
                <a:latin typeface="BourgeoisTRUBol" pitchFamily="2" charset="0"/>
              </a:rPr>
              <a:t> </a:t>
            </a: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tr-TR" b="1" dirty="0" smtClean="0">
                <a:latin typeface="BourgeoisTRUBol" pitchFamily="2" charset="0"/>
              </a:rPr>
              <a:t> </a:t>
            </a:r>
            <a:endParaRPr lang="tr-TR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dirty="0"/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 smtClean="0"/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dirty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 smtClean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tr-TR" b="1" dirty="0" smtClean="0">
                <a:latin typeface="BourgeoisTRUBol" pitchFamily="2" charset="0"/>
              </a:rPr>
              <a:t> </a:t>
            </a:r>
            <a:endParaRPr lang="tr-TR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 smtClean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b="1" dirty="0" smtClean="0">
                <a:latin typeface="BourgeoisTRUBol" pitchFamily="2" charset="0"/>
              </a:rPr>
              <a:t>       </a:t>
            </a:r>
            <a:r>
              <a:rPr lang="tr-TR" b="1" dirty="0" smtClean="0">
                <a:latin typeface="BourgeoisTRUBol" pitchFamily="2" charset="0"/>
              </a:rPr>
              <a:t> </a:t>
            </a:r>
            <a:endParaRPr lang="tr-TR" sz="1800" b="1" dirty="0">
              <a:solidFill>
                <a:srgbClr val="18276E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800" b="1" dirty="0">
              <a:solidFill>
                <a:srgbClr val="18276E"/>
              </a:solidFill>
              <a:latin typeface="BourgeoisTRUBol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1229" y="2130325"/>
            <a:ext cx="9267245" cy="446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46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YUSUF\Desktop\FYK\Tasarımlar\0-Bos-V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3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Slide Number Placeholder 5"/>
          <p:cNvSpPr txBox="1">
            <a:spLocks noGrp="1"/>
          </p:cNvSpPr>
          <p:nvPr/>
        </p:nvSpPr>
        <p:spPr bwMode="auto">
          <a:xfrm>
            <a:off x="6444208" y="6356350"/>
            <a:ext cx="576064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6E5AB7A7-B6E4-41D3-977B-CAD10DB79C56}" type="slidenum">
              <a:rPr lang="tr-TR" sz="1200">
                <a:solidFill>
                  <a:srgbClr val="898989"/>
                </a:solidFill>
              </a:rPr>
              <a:pPr algn="r" eaLnBrk="1" hangingPunct="1"/>
              <a:t>66</a:t>
            </a:fld>
            <a:endParaRPr lang="tr-TR" sz="1200" dirty="0">
              <a:solidFill>
                <a:srgbClr val="898989"/>
              </a:solidFill>
            </a:endParaRPr>
          </a:p>
        </p:txBody>
      </p:sp>
      <p:sp>
        <p:nvSpPr>
          <p:cNvPr id="13" name="12 Dikdörtgen"/>
          <p:cNvSpPr/>
          <p:nvPr/>
        </p:nvSpPr>
        <p:spPr>
          <a:xfrm>
            <a:off x="714348" y="3000372"/>
            <a:ext cx="800105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3600" b="1" cap="all" dirty="0">
                <a:ln w="9000" cmpd="sng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rgbClr val="18276E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2505564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30" descr="1-Atamala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12227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DE0C452-166A-4FD0-A38C-63F876A07879}" type="slidenum">
              <a:rPr lang="tr-TR">
                <a:solidFill>
                  <a:srgbClr val="898989"/>
                </a:solidFill>
              </a:rPr>
              <a:pPr/>
              <a:t>7</a:t>
            </a:fld>
            <a:endParaRPr lang="tr-TR" dirty="0">
              <a:solidFill>
                <a:srgbClr val="898989"/>
              </a:solidFill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944627" y="1844824"/>
            <a:ext cx="7515805" cy="424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endParaRPr lang="en-US" b="1" dirty="0" smtClean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Prof.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Dr. 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M. Levent İNCE		BES	01.12.2015</a:t>
            </a: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Prof.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Dr. 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Yezdan BOZ	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		OFMAE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01.12.2015</a:t>
            </a: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Ayhan Kürşat ERBAŞ		OFMAE	01.12.2015</a:t>
            </a: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Prof. Dr. Özgür ERDUR </a:t>
            </a:r>
            <a:r>
              <a:rPr lang="tr-TR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BAKER	EEB</a:t>
            </a:r>
            <a:r>
              <a:rPr lang="tr-T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08.12.2015</a:t>
            </a: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Esen KONDAKÇI		OFMAE	29.12.2015</a:t>
            </a: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Gaye TEKSÖZ		İÖB	29.12.2015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b="1" dirty="0" smtClean="0">
              <a:solidFill>
                <a:srgbClr val="000000"/>
              </a:solidFill>
              <a:latin typeface="BourgeoisTRUBol" pitchFamily="2" charset="0"/>
            </a:endParaRP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928630" y="2786058"/>
            <a:ext cx="8215370" cy="4286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lang="tr-TR" sz="2000" b="1" dirty="0">
              <a:solidFill>
                <a:srgbClr val="0F8BDA"/>
              </a:solidFill>
              <a:latin typeface="Cambria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28630" y="1412776"/>
            <a:ext cx="8035858" cy="50405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sz="2400" b="1" dirty="0" smtClean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PROFESÖR </a:t>
            </a:r>
            <a:r>
              <a:rPr lang="tr-TR" sz="2400" b="1" dirty="0" smtClean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ATAMALARI</a:t>
            </a:r>
            <a:endParaRPr lang="tr-TR" sz="2400" b="1" dirty="0">
              <a:solidFill>
                <a:srgbClr val="0F8B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21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30" descr="1-Atamala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0438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DE0C452-166A-4FD0-A38C-63F876A07879}" type="slidenum">
              <a:rPr lang="tr-TR">
                <a:solidFill>
                  <a:srgbClr val="898989"/>
                </a:solidFill>
              </a:rPr>
              <a:pPr/>
              <a:t>8</a:t>
            </a:fld>
            <a:endParaRPr lang="tr-TR" dirty="0">
              <a:solidFill>
                <a:srgbClr val="898989"/>
              </a:solidFill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928630" y="1988841"/>
            <a:ext cx="8024234" cy="36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en-US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Doç. 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 </a:t>
            </a: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Betil ERÖZ TUĞA		YDEB	18.08.2015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Doç. Dr. A. </a:t>
            </a:r>
            <a:r>
              <a:rPr lang="tr-TR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Cendel</a:t>
            </a: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KARAMAN		YDEB	24.11.2015</a:t>
            </a: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Doç. Dr. Elvan ŞAHİN		</a:t>
            </a: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İÖB</a:t>
            </a: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10.02.2016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tr-TR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Doç. Dr. Çiğdem HASER		</a:t>
            </a: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İÖB</a:t>
            </a: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23.02.2016</a:t>
            </a:r>
            <a:endParaRPr lang="tr-TR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Doç. Dr. </a:t>
            </a: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Ömer DELİALİOĞLU</a:t>
            </a: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BÖTE</a:t>
            </a: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23.02.2016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	</a:t>
            </a: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b="1" dirty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b="1" dirty="0" smtClean="0">
              <a:solidFill>
                <a:srgbClr val="000000"/>
              </a:solidFill>
              <a:latin typeface="BourgeoisTRUBol" pitchFamily="2" charset="0"/>
            </a:endParaRP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928630" y="2786058"/>
            <a:ext cx="8215370" cy="4286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lang="tr-TR" sz="2000" b="1" dirty="0">
              <a:solidFill>
                <a:srgbClr val="0F8BDA"/>
              </a:solidFill>
              <a:latin typeface="Cambria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28630" y="1556792"/>
            <a:ext cx="8215370" cy="43204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400" b="1" dirty="0" smtClean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DOÇENT ATAMALARI</a:t>
            </a:r>
            <a:endParaRPr lang="tr-TR" sz="2400" b="1" dirty="0">
              <a:solidFill>
                <a:srgbClr val="0F8B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51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30" descr="1-Atamala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DE0C452-166A-4FD0-A38C-63F876A07879}" type="slidenum">
              <a:rPr lang="tr-TR">
                <a:solidFill>
                  <a:srgbClr val="898989"/>
                </a:solidFill>
              </a:rPr>
              <a:pPr/>
              <a:t>9</a:t>
            </a:fld>
            <a:endParaRPr lang="tr-TR" dirty="0">
              <a:solidFill>
                <a:srgbClr val="898989"/>
              </a:solidFill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964383" y="2181225"/>
            <a:ext cx="8024234" cy="247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en-US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Y. Doç. Dr. </a:t>
            </a: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Müge GÜNDÜZ	YDEB</a:t>
            </a: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27.08.2015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600" b="1" dirty="0">
              <a:solidFill>
                <a:srgbClr val="000000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928630" y="2786058"/>
            <a:ext cx="8215370" cy="4286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lang="tr-TR" sz="2000" b="1" dirty="0">
              <a:solidFill>
                <a:srgbClr val="0F8BDA"/>
              </a:solidFill>
              <a:latin typeface="Cambria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331640" y="1628800"/>
            <a:ext cx="7656977" cy="5524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400" b="1" dirty="0" smtClean="0">
                <a:solidFill>
                  <a:srgbClr val="0F8B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YARDIMCI DOÇENT ATAMALARI</a:t>
            </a:r>
            <a:endParaRPr lang="tr-TR" sz="2400" b="1" dirty="0">
              <a:solidFill>
                <a:srgbClr val="0F8B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71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11137</TotalTime>
  <Words>1622</Words>
  <Application>Microsoft Office PowerPoint</Application>
  <PresentationFormat>Ekran Gösterisi (4:3)</PresentationFormat>
  <Paragraphs>956</Paragraphs>
  <Slides>66</Slides>
  <Notes>66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66</vt:i4>
      </vt:variant>
    </vt:vector>
  </HeadingPairs>
  <TitlesOfParts>
    <vt:vector size="75" baseType="lpstr">
      <vt:lpstr>ヒラギノ角ゴ Pro W3</vt:lpstr>
      <vt:lpstr>Arial</vt:lpstr>
      <vt:lpstr>BourgeoisTRUBol</vt:lpstr>
      <vt:lpstr>BourgeoisTRUUlt</vt:lpstr>
      <vt:lpstr>Calibri</vt:lpstr>
      <vt:lpstr>Cambria</vt:lpstr>
      <vt:lpstr>Times New Roman</vt:lpstr>
      <vt:lpstr>Wingdings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TKM</dc:creator>
  <cp:lastModifiedBy>pdb</cp:lastModifiedBy>
  <cp:revision>1221</cp:revision>
  <cp:lastPrinted>2016-06-02T08:08:29Z</cp:lastPrinted>
  <dcterms:created xsi:type="dcterms:W3CDTF">2013-06-12T11:20:40Z</dcterms:created>
  <dcterms:modified xsi:type="dcterms:W3CDTF">2016-12-23T12:41:02Z</dcterms:modified>
</cp:coreProperties>
</file>